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9" r:id="rId7"/>
    <p:sldId id="260" r:id="rId8"/>
    <p:sldId id="266" r:id="rId9"/>
    <p:sldId id="261" r:id="rId10"/>
    <p:sldId id="262" r:id="rId11"/>
    <p:sldId id="263" r:id="rId12"/>
    <p:sldId id="264" r:id="rId13"/>
    <p:sldId id="265" r:id="rId14"/>
    <p:sldId id="267" r:id="rId15"/>
    <p:sldId id="269" r:id="rId16"/>
    <p:sldId id="268" r:id="rId17"/>
    <p:sldId id="270" r:id="rId18"/>
    <p:sldId id="273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969E3-C913-9022-2C79-30ED6B4233B7}" v="14" dt="2025-02-19T01:52:34.854"/>
    <p1510:client id="{3B9F18E4-476E-A42B-47FE-5409DD050632}" v="98" dt="2025-02-18T18:05:14.495"/>
    <p1510:client id="{413E5F2A-8C7C-4862-B685-2A6393690479}" v="595" dt="2025-02-18T17:06:26.934"/>
    <p1510:client id="{4750B66C-28DD-2081-E542-B73740039A0D}" v="4" dt="2025-02-19T13:10:31.805"/>
    <p1510:client id="{7956E407-6E6C-4F49-8F38-E4776F53DEB7}" v="815" dt="2025-02-18T18:12:11.989"/>
    <p1510:client id="{7B4EFB8A-2DF4-47BA-A0BE-BA8A1BCC0752}" v="197" dt="2025-02-18T17:24:24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4eeeaeh\Documents\Workspace\Projects\ERDC\ANSRP\TxState\ML_SanSabaMussels\Arrays\MonteCarlo_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264009962640099E-2"/>
          <c:y val="3.6124794745484398E-2"/>
          <c:w val="0.89852076182784846"/>
          <c:h val="0.75888006602724956"/>
        </c:manualLayout>
      </c:layout>
      <c:bubbleChart>
        <c:varyColors val="0"/>
        <c:ser>
          <c:idx val="0"/>
          <c:order val="0"/>
          <c:tx>
            <c:v>Equilibrium, LSS</c:v>
          </c:tx>
          <c:spPr>
            <a:solidFill>
              <a:schemeClr val="accent3">
                <a:alpha val="56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xVal>
            <c:numRef>
              <c:f>Hydrology!$F$24:$F$55</c:f>
              <c:numCache>
                <c:formatCode>General</c:formatCode>
                <c:ptCount val="32"/>
                <c:pt idx="0">
                  <c:v>99</c:v>
                </c:pt>
                <c:pt idx="1">
                  <c:v>98</c:v>
                </c:pt>
                <c:pt idx="2">
                  <c:v>97</c:v>
                </c:pt>
                <c:pt idx="3">
                  <c:v>95</c:v>
                </c:pt>
                <c:pt idx="4">
                  <c:v>92</c:v>
                </c:pt>
                <c:pt idx="5">
                  <c:v>87</c:v>
                </c:pt>
                <c:pt idx="6">
                  <c:v>85</c:v>
                </c:pt>
                <c:pt idx="7">
                  <c:v>78</c:v>
                </c:pt>
                <c:pt idx="8">
                  <c:v>68</c:v>
                </c:pt>
                <c:pt idx="9">
                  <c:v>60</c:v>
                </c:pt>
                <c:pt idx="10">
                  <c:v>55</c:v>
                </c:pt>
                <c:pt idx="11">
                  <c:v>50</c:v>
                </c:pt>
                <c:pt idx="12">
                  <c:v>42</c:v>
                </c:pt>
                <c:pt idx="13">
                  <c:v>40</c:v>
                </c:pt>
                <c:pt idx="14">
                  <c:v>30</c:v>
                </c:pt>
                <c:pt idx="15">
                  <c:v>20</c:v>
                </c:pt>
                <c:pt idx="16">
                  <c:v>10</c:v>
                </c:pt>
                <c:pt idx="17">
                  <c:v>7</c:v>
                </c:pt>
                <c:pt idx="18">
                  <c:v>5</c:v>
                </c:pt>
                <c:pt idx="19">
                  <c:v>3</c:v>
                </c:pt>
                <c:pt idx="20">
                  <c:v>2</c:v>
                </c:pt>
                <c:pt idx="21">
                  <c:v>1</c:v>
                </c:pt>
                <c:pt idx="22">
                  <c:v>0.75</c:v>
                </c:pt>
                <c:pt idx="23">
                  <c:v>0.5</c:v>
                </c:pt>
                <c:pt idx="24">
                  <c:v>0.3</c:v>
                </c:pt>
                <c:pt idx="25">
                  <c:v>0.2</c:v>
                </c:pt>
                <c:pt idx="26">
                  <c:v>0.15</c:v>
                </c:pt>
                <c:pt idx="27">
                  <c:v>0.1</c:v>
                </c:pt>
                <c:pt idx="28">
                  <c:v>7.0000000000000007E-2</c:v>
                </c:pt>
                <c:pt idx="29">
                  <c:v>0.04</c:v>
                </c:pt>
                <c:pt idx="30">
                  <c:v>0.03</c:v>
                </c:pt>
                <c:pt idx="31">
                  <c:v>0.02</c:v>
                </c:pt>
              </c:numCache>
            </c:numRef>
          </c:xVal>
          <c:yVal>
            <c:numRef>
              <c:f>Hydrology!$B$24:$B$55</c:f>
              <c:numCache>
                <c:formatCode>General</c:formatCode>
                <c:ptCount val="32"/>
                <c:pt idx="0">
                  <c:v>2.8</c:v>
                </c:pt>
                <c:pt idx="1">
                  <c:v>7.4</c:v>
                </c:pt>
                <c:pt idx="2">
                  <c:v>12</c:v>
                </c:pt>
                <c:pt idx="3">
                  <c:v>17</c:v>
                </c:pt>
                <c:pt idx="4">
                  <c:v>22</c:v>
                </c:pt>
                <c:pt idx="5">
                  <c:v>28</c:v>
                </c:pt>
                <c:pt idx="6">
                  <c:v>34</c:v>
                </c:pt>
                <c:pt idx="7">
                  <c:v>42</c:v>
                </c:pt>
                <c:pt idx="8">
                  <c:v>56</c:v>
                </c:pt>
                <c:pt idx="9">
                  <c:v>69</c:v>
                </c:pt>
                <c:pt idx="10">
                  <c:v>76</c:v>
                </c:pt>
                <c:pt idx="11">
                  <c:v>84</c:v>
                </c:pt>
                <c:pt idx="12">
                  <c:v>96</c:v>
                </c:pt>
                <c:pt idx="13">
                  <c:v>103</c:v>
                </c:pt>
                <c:pt idx="14">
                  <c:v>125</c:v>
                </c:pt>
                <c:pt idx="15">
                  <c:v>172</c:v>
                </c:pt>
                <c:pt idx="16">
                  <c:v>275</c:v>
                </c:pt>
                <c:pt idx="17">
                  <c:v>307</c:v>
                </c:pt>
                <c:pt idx="18">
                  <c:v>463</c:v>
                </c:pt>
                <c:pt idx="19">
                  <c:v>711</c:v>
                </c:pt>
                <c:pt idx="20">
                  <c:v>1040</c:v>
                </c:pt>
                <c:pt idx="21">
                  <c:v>2100</c:v>
                </c:pt>
                <c:pt idx="22">
                  <c:v>5997</c:v>
                </c:pt>
                <c:pt idx="23">
                  <c:v>11114</c:v>
                </c:pt>
                <c:pt idx="24">
                  <c:v>21990</c:v>
                </c:pt>
                <c:pt idx="25">
                  <c:v>30004</c:v>
                </c:pt>
                <c:pt idx="26">
                  <c:v>39390</c:v>
                </c:pt>
                <c:pt idx="27">
                  <c:v>50356</c:v>
                </c:pt>
                <c:pt idx="28">
                  <c:v>68402</c:v>
                </c:pt>
                <c:pt idx="29">
                  <c:v>86912</c:v>
                </c:pt>
                <c:pt idx="30">
                  <c:v>96000</c:v>
                </c:pt>
                <c:pt idx="31">
                  <c:v>122198</c:v>
                </c:pt>
              </c:numCache>
            </c:numRef>
          </c:yVal>
          <c:bubbleSize>
            <c:numRef>
              <c:f>Hydrology!$H$24:$H$55</c:f>
              <c:numCache>
                <c:formatCode>General</c:formatCode>
                <c:ptCount val="32"/>
                <c:pt idx="0">
                  <c:v>-1.4260725681578414</c:v>
                </c:pt>
                <c:pt idx="1">
                  <c:v>-1.363312627045858</c:v>
                </c:pt>
                <c:pt idx="2">
                  <c:v>-1.1436528331539162</c:v>
                </c:pt>
                <c:pt idx="3">
                  <c:v>-0.95145051349846699</c:v>
                </c:pt>
                <c:pt idx="4">
                  <c:v>-0.76709318648201585</c:v>
                </c:pt>
                <c:pt idx="5">
                  <c:v>-0.70825574168953132</c:v>
                </c:pt>
                <c:pt idx="6">
                  <c:v>-0.56312337786806976</c:v>
                </c:pt>
                <c:pt idx="7">
                  <c:v>-0.53566590363157707</c:v>
                </c:pt>
                <c:pt idx="8">
                  <c:v>-0.44544848828310091</c:v>
                </c:pt>
                <c:pt idx="9">
                  <c:v>-0.28462613918364343</c:v>
                </c:pt>
                <c:pt idx="10">
                  <c:v>-8.8501323208695332E-2</c:v>
                </c:pt>
                <c:pt idx="11">
                  <c:v>0.20960839707322579</c:v>
                </c:pt>
                <c:pt idx="12">
                  <c:v>0.35081826457518844</c:v>
                </c:pt>
                <c:pt idx="13">
                  <c:v>1.2686824033379456</c:v>
                </c:pt>
                <c:pt idx="14">
                  <c:v>1.5314896567443761</c:v>
                </c:pt>
                <c:pt idx="15">
                  <c:v>0.7234554149275898</c:v>
                </c:pt>
                <c:pt idx="16">
                  <c:v>-0.14341627168168081</c:v>
                </c:pt>
                <c:pt idx="17">
                  <c:v>0.93527021618053385</c:v>
                </c:pt>
                <c:pt idx="18">
                  <c:v>1.237302432781954</c:v>
                </c:pt>
                <c:pt idx="19">
                  <c:v>0.71953291860809088</c:v>
                </c:pt>
                <c:pt idx="20">
                  <c:v>0.39004322777017808</c:v>
                </c:pt>
                <c:pt idx="21">
                  <c:v>0.62931550325961472</c:v>
                </c:pt>
                <c:pt idx="22">
                  <c:v>0.57440055478662932</c:v>
                </c:pt>
                <c:pt idx="23">
                  <c:v>0.69599794069109711</c:v>
                </c:pt>
                <c:pt idx="24">
                  <c:v>0.17430593019773513</c:v>
                </c:pt>
                <c:pt idx="25">
                  <c:v>2.978890798639493</c:v>
                </c:pt>
                <c:pt idx="26">
                  <c:v>-1.3044751822533736</c:v>
                </c:pt>
                <c:pt idx="27">
                  <c:v>-1.0848153883614318</c:v>
                </c:pt>
                <c:pt idx="28">
                  <c:v>-1.065202906763937</c:v>
                </c:pt>
                <c:pt idx="29">
                  <c:v>-0.99459797301295561</c:v>
                </c:pt>
                <c:pt idx="30">
                  <c:v>-0.4650609698805957</c:v>
                </c:pt>
                <c:pt idx="31">
                  <c:v>0.91565773458303901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FB39-43EE-BFC3-3621E2969675}"/>
            </c:ext>
          </c:extLst>
        </c:ser>
        <c:ser>
          <c:idx val="1"/>
          <c:order val="1"/>
          <c:tx>
            <c:v>Periodic, USS</c:v>
          </c:tx>
          <c:spPr>
            <a:solidFill>
              <a:schemeClr val="accent2">
                <a:alpha val="49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xVal>
            <c:numRef>
              <c:f>Hydrology!$L$24:$L$55</c:f>
              <c:numCache>
                <c:formatCode>General</c:formatCode>
                <c:ptCount val="32"/>
                <c:pt idx="0">
                  <c:v>90</c:v>
                </c:pt>
                <c:pt idx="1">
                  <c:v>80</c:v>
                </c:pt>
                <c:pt idx="2">
                  <c:v>70</c:v>
                </c:pt>
                <c:pt idx="3">
                  <c:v>60</c:v>
                </c:pt>
                <c:pt idx="4">
                  <c:v>50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10</c:v>
                </c:pt>
                <c:pt idx="9">
                  <c:v>7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2.8</c:v>
                </c:pt>
                <c:pt idx="14">
                  <c:v>2</c:v>
                </c:pt>
                <c:pt idx="15">
                  <c:v>1.8</c:v>
                </c:pt>
                <c:pt idx="16">
                  <c:v>1.2</c:v>
                </c:pt>
                <c:pt idx="17">
                  <c:v>1</c:v>
                </c:pt>
                <c:pt idx="18">
                  <c:v>0.9</c:v>
                </c:pt>
                <c:pt idx="19">
                  <c:v>0.8</c:v>
                </c:pt>
                <c:pt idx="20">
                  <c:v>0.7</c:v>
                </c:pt>
                <c:pt idx="21">
                  <c:v>0.6</c:v>
                </c:pt>
                <c:pt idx="22">
                  <c:v>0.5</c:v>
                </c:pt>
                <c:pt idx="23">
                  <c:v>0.4</c:v>
                </c:pt>
                <c:pt idx="24">
                  <c:v>0.2</c:v>
                </c:pt>
                <c:pt idx="25">
                  <c:v>0.15</c:v>
                </c:pt>
                <c:pt idx="26">
                  <c:v>0.1</c:v>
                </c:pt>
                <c:pt idx="27">
                  <c:v>0.06</c:v>
                </c:pt>
                <c:pt idx="28">
                  <c:v>0.04</c:v>
                </c:pt>
                <c:pt idx="29">
                  <c:v>0.03</c:v>
                </c:pt>
                <c:pt idx="30">
                  <c:v>0.02</c:v>
                </c:pt>
                <c:pt idx="31">
                  <c:v>0.01</c:v>
                </c:pt>
              </c:numCache>
            </c:numRef>
          </c:xVal>
          <c:yVal>
            <c:numRef>
              <c:f>Hydrology!$B$24:$B$55</c:f>
              <c:numCache>
                <c:formatCode>General</c:formatCode>
                <c:ptCount val="32"/>
                <c:pt idx="0">
                  <c:v>2.8</c:v>
                </c:pt>
                <c:pt idx="1">
                  <c:v>7.4</c:v>
                </c:pt>
                <c:pt idx="2">
                  <c:v>12</c:v>
                </c:pt>
                <c:pt idx="3">
                  <c:v>17</c:v>
                </c:pt>
                <c:pt idx="4">
                  <c:v>22</c:v>
                </c:pt>
                <c:pt idx="5">
                  <c:v>28</c:v>
                </c:pt>
                <c:pt idx="6">
                  <c:v>34</c:v>
                </c:pt>
                <c:pt idx="7">
                  <c:v>42</c:v>
                </c:pt>
                <c:pt idx="8">
                  <c:v>56</c:v>
                </c:pt>
                <c:pt idx="9">
                  <c:v>69</c:v>
                </c:pt>
                <c:pt idx="10">
                  <c:v>76</c:v>
                </c:pt>
                <c:pt idx="11">
                  <c:v>84</c:v>
                </c:pt>
                <c:pt idx="12">
                  <c:v>96</c:v>
                </c:pt>
                <c:pt idx="13">
                  <c:v>103</c:v>
                </c:pt>
                <c:pt idx="14">
                  <c:v>125</c:v>
                </c:pt>
                <c:pt idx="15">
                  <c:v>172</c:v>
                </c:pt>
                <c:pt idx="16">
                  <c:v>275</c:v>
                </c:pt>
                <c:pt idx="17">
                  <c:v>307</c:v>
                </c:pt>
                <c:pt idx="18">
                  <c:v>463</c:v>
                </c:pt>
                <c:pt idx="19">
                  <c:v>711</c:v>
                </c:pt>
                <c:pt idx="20">
                  <c:v>1040</c:v>
                </c:pt>
                <c:pt idx="21">
                  <c:v>2100</c:v>
                </c:pt>
                <c:pt idx="22">
                  <c:v>5997</c:v>
                </c:pt>
                <c:pt idx="23">
                  <c:v>11114</c:v>
                </c:pt>
                <c:pt idx="24">
                  <c:v>21990</c:v>
                </c:pt>
                <c:pt idx="25">
                  <c:v>30004</c:v>
                </c:pt>
                <c:pt idx="26">
                  <c:v>39390</c:v>
                </c:pt>
                <c:pt idx="27">
                  <c:v>50356</c:v>
                </c:pt>
                <c:pt idx="28">
                  <c:v>68402</c:v>
                </c:pt>
                <c:pt idx="29">
                  <c:v>86912</c:v>
                </c:pt>
                <c:pt idx="30">
                  <c:v>96000</c:v>
                </c:pt>
                <c:pt idx="31">
                  <c:v>122198</c:v>
                </c:pt>
              </c:numCache>
            </c:numRef>
          </c:yVal>
          <c:bubbleSize>
            <c:numRef>
              <c:f>Hydrology!$N$24:$N$55</c:f>
              <c:numCache>
                <c:formatCode>General</c:formatCode>
                <c:ptCount val="32"/>
                <c:pt idx="0">
                  <c:v>-1.2682616052843341</c:v>
                </c:pt>
                <c:pt idx="1">
                  <c:v>-1.00400915763423</c:v>
                </c:pt>
                <c:pt idx="2">
                  <c:v>-0.76377965977049933</c:v>
                </c:pt>
                <c:pt idx="3">
                  <c:v>-0.66288327066773234</c:v>
                </c:pt>
                <c:pt idx="4">
                  <c:v>-0.40343541297490298</c:v>
                </c:pt>
                <c:pt idx="5">
                  <c:v>-0.26650459919257641</c:v>
                </c:pt>
                <c:pt idx="6">
                  <c:v>-4.0688871200669413E-2</c:v>
                </c:pt>
                <c:pt idx="7">
                  <c:v>6.0207517902097545E-2</c:v>
                </c:pt>
                <c:pt idx="8">
                  <c:v>0.15389702206895259</c:v>
                </c:pt>
                <c:pt idx="9">
                  <c:v>0.23797734632125839</c:v>
                </c:pt>
                <c:pt idx="10">
                  <c:v>0.48781602409953845</c:v>
                </c:pt>
                <c:pt idx="11">
                  <c:v>0.64156290273232619</c:v>
                </c:pt>
                <c:pt idx="12">
                  <c:v>0.92263141523289127</c:v>
                </c:pt>
                <c:pt idx="13">
                  <c:v>1.4463317205758246</c:v>
                </c:pt>
                <c:pt idx="14">
                  <c:v>1.4607454904476485</c:v>
                </c:pt>
                <c:pt idx="15">
                  <c:v>1.5015845050844827</c:v>
                </c:pt>
                <c:pt idx="16">
                  <c:v>1.1340333733529744</c:v>
                </c:pt>
                <c:pt idx="17">
                  <c:v>1.9676297309401205</c:v>
                </c:pt>
                <c:pt idx="18">
                  <c:v>1.177274682968446</c:v>
                </c:pt>
                <c:pt idx="19">
                  <c:v>5.7805222923460235E-2</c:v>
                </c:pt>
                <c:pt idx="20">
                  <c:v>-0.13678067034616176</c:v>
                </c:pt>
                <c:pt idx="21">
                  <c:v>-0.42505606778263877</c:v>
                </c:pt>
                <c:pt idx="22">
                  <c:v>-0.44187213263309993</c:v>
                </c:pt>
                <c:pt idx="23">
                  <c:v>-7.432100090159173E-2</c:v>
                </c:pt>
                <c:pt idx="24">
                  <c:v>-6.7114115965679802E-2</c:v>
                </c:pt>
                <c:pt idx="25">
                  <c:v>1.5328143398067677</c:v>
                </c:pt>
                <c:pt idx="26">
                  <c:v>-1.8015710905418165</c:v>
                </c:pt>
                <c:pt idx="27">
                  <c:v>-1.6862609315672257</c:v>
                </c:pt>
                <c:pt idx="28">
                  <c:v>-1.5205025780412516</c:v>
                </c:pt>
                <c:pt idx="29">
                  <c:v>-1.2658593103056968</c:v>
                </c:pt>
                <c:pt idx="30">
                  <c:v>-0.86467604887326621</c:v>
                </c:pt>
                <c:pt idx="31">
                  <c:v>-8.8734770773415586E-2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FB39-43EE-BFC3-3621E2969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sizeRepresents val="w"/>
        <c:axId val="264514207"/>
        <c:axId val="264519487"/>
      </c:bubbleChart>
      <c:valAx>
        <c:axId val="264514207"/>
        <c:scaling>
          <c:logBase val="10"/>
          <c:orientation val="maxMin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  <a:r>
                  <a:rPr lang="en-US" baseline="0"/>
                  <a:t> Chance Exceedance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519487"/>
        <c:crosses val="autoZero"/>
        <c:crossBetween val="midCat"/>
      </c:valAx>
      <c:valAx>
        <c:axId val="264519487"/>
        <c:scaling>
          <c:logBase val="10"/>
          <c:orientation val="minMax"/>
          <c:max val="100000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Stream flow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5142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43747896897508"/>
          <c:y val="0.92867659294067528"/>
          <c:w val="0.32312504206204995"/>
          <c:h val="7.132340705932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39FBE-D0F6-4651-AA0F-7FD01A9BF97D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449A4D-A88A-4C7F-A01F-3550C84B9D83}">
      <dgm:prSet phldrT="[Text]"/>
      <dgm:spPr/>
      <dgm:t>
        <a:bodyPr/>
        <a:lstStyle/>
        <a:p>
          <a:r>
            <a:rPr lang="en-US"/>
            <a:t>PLAN</a:t>
          </a:r>
        </a:p>
      </dgm:t>
    </dgm:pt>
    <dgm:pt modelId="{9757EA9A-9927-4F93-8DCB-7686B9B2922A}" type="parTrans" cxnId="{F0F52FF5-7763-409B-A685-3328D7F6BD56}">
      <dgm:prSet/>
      <dgm:spPr/>
      <dgm:t>
        <a:bodyPr/>
        <a:lstStyle/>
        <a:p>
          <a:endParaRPr lang="en-US"/>
        </a:p>
      </dgm:t>
    </dgm:pt>
    <dgm:pt modelId="{9BBE7FDE-F45A-491C-AB2A-AF13EA28A1E0}" type="sibTrans" cxnId="{F0F52FF5-7763-409B-A685-3328D7F6BD56}">
      <dgm:prSet/>
      <dgm:spPr/>
      <dgm:t>
        <a:bodyPr/>
        <a:lstStyle/>
        <a:p>
          <a:endParaRPr lang="en-US"/>
        </a:p>
      </dgm:t>
    </dgm:pt>
    <dgm:pt modelId="{28ACD133-4110-439E-9825-84B9111EF1B4}">
      <dgm:prSet phldrT="[Text]" custT="1"/>
      <dgm:spPr/>
      <dgm:t>
        <a:bodyPr/>
        <a:lstStyle/>
        <a:p>
          <a:r>
            <a:rPr lang="en-US" sz="900"/>
            <a:t>Develop conceptual model.</a:t>
          </a:r>
        </a:p>
      </dgm:t>
    </dgm:pt>
    <dgm:pt modelId="{20446FE2-EABE-4188-9ECB-9C9718413F48}" type="parTrans" cxnId="{60F89817-CFF5-408D-BF1D-3907662E573E}">
      <dgm:prSet/>
      <dgm:spPr/>
      <dgm:t>
        <a:bodyPr/>
        <a:lstStyle/>
        <a:p>
          <a:endParaRPr lang="en-US"/>
        </a:p>
      </dgm:t>
    </dgm:pt>
    <dgm:pt modelId="{8FF1DD31-7B62-4DA9-8632-4750329AA8E8}" type="sibTrans" cxnId="{60F89817-CFF5-408D-BF1D-3907662E573E}">
      <dgm:prSet/>
      <dgm:spPr/>
      <dgm:t>
        <a:bodyPr/>
        <a:lstStyle/>
        <a:p>
          <a:endParaRPr lang="en-US"/>
        </a:p>
      </dgm:t>
    </dgm:pt>
    <dgm:pt modelId="{6E15276F-0531-43B2-8C39-7E355E43181C}">
      <dgm:prSet phldrT="[Text]"/>
      <dgm:spPr/>
      <dgm:t>
        <a:bodyPr/>
        <a:lstStyle/>
        <a:p>
          <a:r>
            <a:rPr lang="en-US"/>
            <a:t>CHECK</a:t>
          </a:r>
        </a:p>
      </dgm:t>
    </dgm:pt>
    <dgm:pt modelId="{8EECD562-2960-465B-A016-5631C7C2FFF4}" type="parTrans" cxnId="{5E41CE2D-87EC-4ABD-A22C-B97FCCBB3B73}">
      <dgm:prSet/>
      <dgm:spPr/>
      <dgm:t>
        <a:bodyPr/>
        <a:lstStyle/>
        <a:p>
          <a:endParaRPr lang="en-US"/>
        </a:p>
      </dgm:t>
    </dgm:pt>
    <dgm:pt modelId="{4E7981E8-5FF2-430F-B536-E8A9C0C693C1}" type="sibTrans" cxnId="{5E41CE2D-87EC-4ABD-A22C-B97FCCBB3B73}">
      <dgm:prSet/>
      <dgm:spPr/>
      <dgm:t>
        <a:bodyPr/>
        <a:lstStyle/>
        <a:p>
          <a:endParaRPr lang="en-US"/>
        </a:p>
      </dgm:t>
    </dgm:pt>
    <dgm:pt modelId="{C8133BBA-DF87-424F-A6CD-9F2AF0F23D56}">
      <dgm:prSet phldrT="[Text]" custT="1"/>
      <dgm:spPr/>
      <dgm:t>
        <a:bodyPr/>
        <a:lstStyle/>
        <a:p>
          <a:r>
            <a:rPr lang="en-US" sz="1000"/>
            <a:t>Did we follow the Plan?</a:t>
          </a:r>
        </a:p>
      </dgm:t>
    </dgm:pt>
    <dgm:pt modelId="{357C9950-7326-4005-B641-E39700405A3B}" type="parTrans" cxnId="{200AEF30-0736-4F1E-8A3C-F0A0B82C409E}">
      <dgm:prSet/>
      <dgm:spPr/>
      <dgm:t>
        <a:bodyPr/>
        <a:lstStyle/>
        <a:p>
          <a:endParaRPr lang="en-US"/>
        </a:p>
      </dgm:t>
    </dgm:pt>
    <dgm:pt modelId="{A0CA8498-5C41-400B-819B-A49FFDBFD56D}" type="sibTrans" cxnId="{200AEF30-0736-4F1E-8A3C-F0A0B82C409E}">
      <dgm:prSet/>
      <dgm:spPr/>
      <dgm:t>
        <a:bodyPr/>
        <a:lstStyle/>
        <a:p>
          <a:endParaRPr lang="en-US"/>
        </a:p>
      </dgm:t>
    </dgm:pt>
    <dgm:pt modelId="{511D6AB7-CA03-4E32-BE0F-27B3548926B8}">
      <dgm:prSet phldrT="[Text]"/>
      <dgm:spPr/>
      <dgm:t>
        <a:bodyPr/>
        <a:lstStyle/>
        <a:p>
          <a:r>
            <a:rPr lang="en-US"/>
            <a:t>ACT</a:t>
          </a:r>
        </a:p>
      </dgm:t>
    </dgm:pt>
    <dgm:pt modelId="{C15BEC3F-2B1A-4D05-821B-353126794A74}" type="parTrans" cxnId="{6944A644-D64D-4CBD-B15B-EA167A7B540F}">
      <dgm:prSet/>
      <dgm:spPr/>
      <dgm:t>
        <a:bodyPr/>
        <a:lstStyle/>
        <a:p>
          <a:endParaRPr lang="en-US"/>
        </a:p>
      </dgm:t>
    </dgm:pt>
    <dgm:pt modelId="{C8ACCF6A-82A9-4898-81BA-D07CF2500A20}" type="sibTrans" cxnId="{6944A644-D64D-4CBD-B15B-EA167A7B540F}">
      <dgm:prSet/>
      <dgm:spPr/>
      <dgm:t>
        <a:bodyPr/>
        <a:lstStyle/>
        <a:p>
          <a:endParaRPr lang="en-US"/>
        </a:p>
      </dgm:t>
    </dgm:pt>
    <dgm:pt modelId="{833D596F-6666-4819-B87F-DC770E085F79}">
      <dgm:prSet phldrT="[Text]" custT="1"/>
      <dgm:spPr/>
      <dgm:t>
        <a:bodyPr/>
        <a:lstStyle/>
        <a:p>
          <a:r>
            <a:rPr lang="en-US" sz="1100"/>
            <a:t>Intervene the existing Plan to better align with lessons learned in previous steps.</a:t>
          </a:r>
        </a:p>
      </dgm:t>
    </dgm:pt>
    <dgm:pt modelId="{1631B3FC-B804-4AFE-A9B4-4683DD0620BF}" type="parTrans" cxnId="{9BB664A8-C9DB-4AA9-BFD1-E78E296A79F7}">
      <dgm:prSet/>
      <dgm:spPr/>
      <dgm:t>
        <a:bodyPr/>
        <a:lstStyle/>
        <a:p>
          <a:endParaRPr lang="en-US"/>
        </a:p>
      </dgm:t>
    </dgm:pt>
    <dgm:pt modelId="{A7ACF758-0844-4672-8073-DB82B1E6CE54}" type="sibTrans" cxnId="{9BB664A8-C9DB-4AA9-BFD1-E78E296A79F7}">
      <dgm:prSet/>
      <dgm:spPr/>
      <dgm:t>
        <a:bodyPr/>
        <a:lstStyle/>
        <a:p>
          <a:endParaRPr lang="en-US"/>
        </a:p>
      </dgm:t>
    </dgm:pt>
    <dgm:pt modelId="{020975B3-8F45-4FFD-B6ED-4B50FA8384C9}">
      <dgm:prSet phldrT="[Text]"/>
      <dgm:spPr/>
      <dgm:t>
        <a:bodyPr/>
        <a:lstStyle/>
        <a:p>
          <a:r>
            <a:rPr lang="en-US"/>
            <a:t>DO</a:t>
          </a:r>
        </a:p>
      </dgm:t>
    </dgm:pt>
    <dgm:pt modelId="{F9479B7A-122B-491F-BB67-5B4A03D5ADFD}" type="parTrans" cxnId="{A43B2A3D-EDE0-421F-B5D4-531EFD2F2D1E}">
      <dgm:prSet/>
      <dgm:spPr/>
      <dgm:t>
        <a:bodyPr/>
        <a:lstStyle/>
        <a:p>
          <a:endParaRPr lang="en-US"/>
        </a:p>
      </dgm:t>
    </dgm:pt>
    <dgm:pt modelId="{F68FA191-FBBE-49F9-AFB6-EC7CD222DBA5}" type="sibTrans" cxnId="{A43B2A3D-EDE0-421F-B5D4-531EFD2F2D1E}">
      <dgm:prSet/>
      <dgm:spPr/>
      <dgm:t>
        <a:bodyPr/>
        <a:lstStyle/>
        <a:p>
          <a:endParaRPr lang="en-US"/>
        </a:p>
      </dgm:t>
    </dgm:pt>
    <dgm:pt modelId="{C45E45D7-4DD7-4483-A111-C78087413829}">
      <dgm:prSet phldrT="[Text]" custT="1"/>
      <dgm:spPr/>
      <dgm:t>
        <a:bodyPr/>
        <a:lstStyle/>
        <a:p>
          <a:r>
            <a:rPr lang="en-US" sz="900"/>
            <a:t>Define the problem, the solution, monitoring or performance metrics</a:t>
          </a:r>
        </a:p>
      </dgm:t>
    </dgm:pt>
    <dgm:pt modelId="{4CD615EF-1CAA-40B5-B50C-ED6E0B81BD7E}" type="parTrans" cxnId="{B4F43272-70AB-41F4-824B-76FBD9ADAAA9}">
      <dgm:prSet/>
      <dgm:spPr/>
      <dgm:t>
        <a:bodyPr/>
        <a:lstStyle/>
        <a:p>
          <a:endParaRPr lang="en-US"/>
        </a:p>
      </dgm:t>
    </dgm:pt>
    <dgm:pt modelId="{ED32B441-92B6-42CA-BDCF-5C3965D3338B}" type="sibTrans" cxnId="{B4F43272-70AB-41F4-824B-76FBD9ADAAA9}">
      <dgm:prSet/>
      <dgm:spPr/>
      <dgm:t>
        <a:bodyPr/>
        <a:lstStyle/>
        <a:p>
          <a:endParaRPr lang="en-US"/>
        </a:p>
      </dgm:t>
    </dgm:pt>
    <dgm:pt modelId="{BF2C0BE5-3925-4CA7-AD29-CE3637E29898}">
      <dgm:prSet phldrT="[Text]" custT="1"/>
      <dgm:spPr/>
      <dgm:t>
        <a:bodyPr/>
        <a:lstStyle/>
        <a:p>
          <a:r>
            <a:rPr lang="en-US" sz="1200"/>
            <a:t>Enact the plan.</a:t>
          </a:r>
        </a:p>
      </dgm:t>
    </dgm:pt>
    <dgm:pt modelId="{25FFE680-B2F9-40F7-AFE5-11D8C6C49489}" type="parTrans" cxnId="{AD35E452-7A7A-4ABD-8A82-7BD1B9780F0E}">
      <dgm:prSet/>
      <dgm:spPr/>
      <dgm:t>
        <a:bodyPr/>
        <a:lstStyle/>
        <a:p>
          <a:endParaRPr lang="en-US"/>
        </a:p>
      </dgm:t>
    </dgm:pt>
    <dgm:pt modelId="{38C6B485-0FAA-4C0D-8ECD-CAD469C85AD9}" type="sibTrans" cxnId="{AD35E452-7A7A-4ABD-8A82-7BD1B9780F0E}">
      <dgm:prSet/>
      <dgm:spPr/>
      <dgm:t>
        <a:bodyPr/>
        <a:lstStyle/>
        <a:p>
          <a:endParaRPr lang="en-US"/>
        </a:p>
      </dgm:t>
    </dgm:pt>
    <dgm:pt modelId="{6D930EBF-E826-46DB-90EB-D475506502D6}">
      <dgm:prSet phldrT="[Text]" custT="1"/>
      <dgm:spPr/>
      <dgm:t>
        <a:bodyPr/>
        <a:lstStyle/>
        <a:p>
          <a:r>
            <a:rPr lang="en-US" sz="1200"/>
            <a:t>Quantitative model, design, monitor.</a:t>
          </a:r>
        </a:p>
      </dgm:t>
    </dgm:pt>
    <dgm:pt modelId="{90964288-C822-444D-8FF7-7B69A430E707}" type="parTrans" cxnId="{322B2E3F-EC38-4295-B48D-60C959C346FE}">
      <dgm:prSet/>
      <dgm:spPr/>
      <dgm:t>
        <a:bodyPr/>
        <a:lstStyle/>
        <a:p>
          <a:endParaRPr lang="en-US"/>
        </a:p>
      </dgm:t>
    </dgm:pt>
    <dgm:pt modelId="{932020C6-6388-4A5C-AFDF-594C5B3F56D7}" type="sibTrans" cxnId="{322B2E3F-EC38-4295-B48D-60C959C346FE}">
      <dgm:prSet/>
      <dgm:spPr/>
      <dgm:t>
        <a:bodyPr/>
        <a:lstStyle/>
        <a:p>
          <a:endParaRPr lang="en-US"/>
        </a:p>
      </dgm:t>
    </dgm:pt>
    <dgm:pt modelId="{341AFAA8-589A-4890-95E3-E711BACA4092}">
      <dgm:prSet phldrT="[Text]" custT="1"/>
      <dgm:spPr/>
      <dgm:t>
        <a:bodyPr/>
        <a:lstStyle/>
        <a:p>
          <a:r>
            <a:rPr lang="en-US" sz="1000"/>
            <a:t>Does the Plan realize truths defined in the conceptual model?</a:t>
          </a:r>
        </a:p>
      </dgm:t>
    </dgm:pt>
    <dgm:pt modelId="{07DF0494-A3EB-4416-8F2C-B73F53A4150D}" type="parTrans" cxnId="{E4B67F6B-3E50-451B-9B4D-9D19533B0D2F}">
      <dgm:prSet/>
      <dgm:spPr/>
      <dgm:t>
        <a:bodyPr/>
        <a:lstStyle/>
        <a:p>
          <a:endParaRPr lang="en-US"/>
        </a:p>
      </dgm:t>
    </dgm:pt>
    <dgm:pt modelId="{B7987920-F767-4DF0-97A0-8FC6EA6C1B5E}" type="sibTrans" cxnId="{E4B67F6B-3E50-451B-9B4D-9D19533B0D2F}">
      <dgm:prSet/>
      <dgm:spPr/>
      <dgm:t>
        <a:bodyPr/>
        <a:lstStyle/>
        <a:p>
          <a:endParaRPr lang="en-US"/>
        </a:p>
      </dgm:t>
    </dgm:pt>
    <dgm:pt modelId="{747F19C4-F1B5-43C6-9825-3A3F6B7F2ED9}" type="pres">
      <dgm:prSet presAssocID="{60D39FBE-D0F6-4651-AA0F-7FD01A9BF97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22554AD-DF97-4903-9FBA-7E50D37BDAF9}" type="pres">
      <dgm:prSet presAssocID="{60D39FBE-D0F6-4651-AA0F-7FD01A9BF97D}" presName="children" presStyleCnt="0"/>
      <dgm:spPr/>
    </dgm:pt>
    <dgm:pt modelId="{E99C34E9-5DA2-44E0-8073-760B444D4C92}" type="pres">
      <dgm:prSet presAssocID="{60D39FBE-D0F6-4651-AA0F-7FD01A9BF97D}" presName="child1group" presStyleCnt="0"/>
      <dgm:spPr/>
    </dgm:pt>
    <dgm:pt modelId="{3523D4F7-2449-4D05-BDA6-BA1FB7B8E76F}" type="pres">
      <dgm:prSet presAssocID="{60D39FBE-D0F6-4651-AA0F-7FD01A9BF97D}" presName="child1" presStyleLbl="bgAcc1" presStyleIdx="0" presStyleCnt="4" custScaleX="84425" custScaleY="80183"/>
      <dgm:spPr/>
    </dgm:pt>
    <dgm:pt modelId="{59146FCD-834C-4C66-8C31-94475925316B}" type="pres">
      <dgm:prSet presAssocID="{60D39FBE-D0F6-4651-AA0F-7FD01A9BF97D}" presName="child1Text" presStyleLbl="bgAcc1" presStyleIdx="0" presStyleCnt="4">
        <dgm:presLayoutVars>
          <dgm:bulletEnabled val="1"/>
        </dgm:presLayoutVars>
      </dgm:prSet>
      <dgm:spPr/>
    </dgm:pt>
    <dgm:pt modelId="{0302CD25-A794-4D97-A4A5-4675E2820640}" type="pres">
      <dgm:prSet presAssocID="{60D39FBE-D0F6-4651-AA0F-7FD01A9BF97D}" presName="child2group" presStyleCnt="0"/>
      <dgm:spPr/>
    </dgm:pt>
    <dgm:pt modelId="{DC960202-C974-4EF5-B763-8F1E778743D3}" type="pres">
      <dgm:prSet presAssocID="{60D39FBE-D0F6-4651-AA0F-7FD01A9BF97D}" presName="child2" presStyleLbl="bgAcc1" presStyleIdx="1" presStyleCnt="4" custScaleX="84425" custScaleY="80183"/>
      <dgm:spPr/>
    </dgm:pt>
    <dgm:pt modelId="{5335FB4F-F9E9-4EF9-9785-60EC47E345D9}" type="pres">
      <dgm:prSet presAssocID="{60D39FBE-D0F6-4651-AA0F-7FD01A9BF97D}" presName="child2Text" presStyleLbl="bgAcc1" presStyleIdx="1" presStyleCnt="4">
        <dgm:presLayoutVars>
          <dgm:bulletEnabled val="1"/>
        </dgm:presLayoutVars>
      </dgm:prSet>
      <dgm:spPr/>
    </dgm:pt>
    <dgm:pt modelId="{C372093E-1CAD-48A2-AF2C-00A150033AD5}" type="pres">
      <dgm:prSet presAssocID="{60D39FBE-D0F6-4651-AA0F-7FD01A9BF97D}" presName="child3group" presStyleCnt="0"/>
      <dgm:spPr/>
    </dgm:pt>
    <dgm:pt modelId="{1C7BDA2F-B8D0-4179-974A-55E260CF98C5}" type="pres">
      <dgm:prSet presAssocID="{60D39FBE-D0F6-4651-AA0F-7FD01A9BF97D}" presName="child3" presStyleLbl="bgAcc1" presStyleIdx="2" presStyleCnt="4" custScaleX="84425" custScaleY="80183" custLinFactNeighborX="16915" custLinFactNeighborY="-3369"/>
      <dgm:spPr/>
    </dgm:pt>
    <dgm:pt modelId="{A7F1F2A9-3FC1-4493-B966-0D85E9599572}" type="pres">
      <dgm:prSet presAssocID="{60D39FBE-D0F6-4651-AA0F-7FD01A9BF97D}" presName="child3Text" presStyleLbl="bgAcc1" presStyleIdx="2" presStyleCnt="4">
        <dgm:presLayoutVars>
          <dgm:bulletEnabled val="1"/>
        </dgm:presLayoutVars>
      </dgm:prSet>
      <dgm:spPr/>
    </dgm:pt>
    <dgm:pt modelId="{E0BCEF88-B84A-4363-909E-6D987F2A3DBE}" type="pres">
      <dgm:prSet presAssocID="{60D39FBE-D0F6-4651-AA0F-7FD01A9BF97D}" presName="child4group" presStyleCnt="0"/>
      <dgm:spPr/>
    </dgm:pt>
    <dgm:pt modelId="{7CBAE167-E282-41BD-A5CA-22BDF2274FA2}" type="pres">
      <dgm:prSet presAssocID="{60D39FBE-D0F6-4651-AA0F-7FD01A9BF97D}" presName="child4" presStyleLbl="bgAcc1" presStyleIdx="3" presStyleCnt="4" custScaleX="84425" custScaleY="80183"/>
      <dgm:spPr/>
    </dgm:pt>
    <dgm:pt modelId="{6BD1385F-06A4-495A-A9F5-91B1053C463C}" type="pres">
      <dgm:prSet presAssocID="{60D39FBE-D0F6-4651-AA0F-7FD01A9BF97D}" presName="child4Text" presStyleLbl="bgAcc1" presStyleIdx="3" presStyleCnt="4">
        <dgm:presLayoutVars>
          <dgm:bulletEnabled val="1"/>
        </dgm:presLayoutVars>
      </dgm:prSet>
      <dgm:spPr/>
    </dgm:pt>
    <dgm:pt modelId="{87F6738C-8603-4FE0-AC7A-26810162C991}" type="pres">
      <dgm:prSet presAssocID="{60D39FBE-D0F6-4651-AA0F-7FD01A9BF97D}" presName="childPlaceholder" presStyleCnt="0"/>
      <dgm:spPr/>
    </dgm:pt>
    <dgm:pt modelId="{2813A771-416E-4AE5-A380-A075C9CCB335}" type="pres">
      <dgm:prSet presAssocID="{60D39FBE-D0F6-4651-AA0F-7FD01A9BF97D}" presName="circle" presStyleCnt="0"/>
      <dgm:spPr/>
    </dgm:pt>
    <dgm:pt modelId="{02F0899D-E364-474F-9AC3-74B51AA27901}" type="pres">
      <dgm:prSet presAssocID="{60D39FBE-D0F6-4651-AA0F-7FD01A9BF97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583FB5D-CF91-45B2-A542-499C3D464E05}" type="pres">
      <dgm:prSet presAssocID="{60D39FBE-D0F6-4651-AA0F-7FD01A9BF97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1FB434C-6E19-4F8C-A819-F08AC096762D}" type="pres">
      <dgm:prSet presAssocID="{60D39FBE-D0F6-4651-AA0F-7FD01A9BF97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82AFDAF-DFFF-4B4A-9BDE-33153D1E46A0}" type="pres">
      <dgm:prSet presAssocID="{60D39FBE-D0F6-4651-AA0F-7FD01A9BF97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9077973D-8771-414B-BBBC-CAF803A60F42}" type="pres">
      <dgm:prSet presAssocID="{60D39FBE-D0F6-4651-AA0F-7FD01A9BF97D}" presName="quadrantPlaceholder" presStyleCnt="0"/>
      <dgm:spPr/>
    </dgm:pt>
    <dgm:pt modelId="{A4F8E3D2-C2EA-4644-9F67-557D2BC28710}" type="pres">
      <dgm:prSet presAssocID="{60D39FBE-D0F6-4651-AA0F-7FD01A9BF97D}" presName="center1" presStyleLbl="fgShp" presStyleIdx="0" presStyleCnt="2"/>
      <dgm:spPr/>
    </dgm:pt>
    <dgm:pt modelId="{39B842D6-D9C4-4671-81FA-3DB46D426B2B}" type="pres">
      <dgm:prSet presAssocID="{60D39FBE-D0F6-4651-AA0F-7FD01A9BF97D}" presName="center2" presStyleLbl="fgShp" presStyleIdx="1" presStyleCnt="2"/>
      <dgm:spPr/>
    </dgm:pt>
  </dgm:ptLst>
  <dgm:cxnLst>
    <dgm:cxn modelId="{E54E1301-D6EB-4B21-9CD9-8D01F55B478B}" type="presOf" srcId="{6E15276F-0531-43B2-8C39-7E355E43181C}" destId="{71FB434C-6E19-4F8C-A819-F08AC096762D}" srcOrd="0" destOrd="0" presId="urn:microsoft.com/office/officeart/2005/8/layout/cycle4"/>
    <dgm:cxn modelId="{09E4CD05-1583-4D96-B78C-54F57005F601}" type="presOf" srcId="{6D930EBF-E826-46DB-90EB-D475506502D6}" destId="{DC960202-C974-4EF5-B763-8F1E778743D3}" srcOrd="0" destOrd="1" presId="urn:microsoft.com/office/officeart/2005/8/layout/cycle4"/>
    <dgm:cxn modelId="{73E9B614-2371-4E43-BC60-6C920A33AA89}" type="presOf" srcId="{F3449A4D-A88A-4C7F-A01F-3550C84B9D83}" destId="{02F0899D-E364-474F-9AC3-74B51AA27901}" srcOrd="0" destOrd="0" presId="urn:microsoft.com/office/officeart/2005/8/layout/cycle4"/>
    <dgm:cxn modelId="{60F89817-CFF5-408D-BF1D-3907662E573E}" srcId="{F3449A4D-A88A-4C7F-A01F-3550C84B9D83}" destId="{28ACD133-4110-439E-9825-84B9111EF1B4}" srcOrd="0" destOrd="0" parTransId="{20446FE2-EABE-4188-9ECB-9C9718413F48}" sibTransId="{8FF1DD31-7B62-4DA9-8632-4750329AA8E8}"/>
    <dgm:cxn modelId="{51F14418-D6C4-4AC4-86BC-5594BCACB34F}" type="presOf" srcId="{511D6AB7-CA03-4E32-BE0F-27B3548926B8}" destId="{382AFDAF-DFFF-4B4A-9BDE-33153D1E46A0}" srcOrd="0" destOrd="0" presId="urn:microsoft.com/office/officeart/2005/8/layout/cycle4"/>
    <dgm:cxn modelId="{CF9C2224-7F47-4BE1-971F-58D78E4D5A95}" type="presOf" srcId="{28ACD133-4110-439E-9825-84B9111EF1B4}" destId="{59146FCD-834C-4C66-8C31-94475925316B}" srcOrd="1" destOrd="0" presId="urn:microsoft.com/office/officeart/2005/8/layout/cycle4"/>
    <dgm:cxn modelId="{DE8B7A26-6FFC-4F27-8797-B4C91ED4FE81}" type="presOf" srcId="{BF2C0BE5-3925-4CA7-AD29-CE3637E29898}" destId="{5335FB4F-F9E9-4EF9-9785-60EC47E345D9}" srcOrd="1" destOrd="0" presId="urn:microsoft.com/office/officeart/2005/8/layout/cycle4"/>
    <dgm:cxn modelId="{4A26DC28-42D4-4645-9E75-A2D2C5A2BF94}" type="presOf" srcId="{020975B3-8F45-4FFD-B6ED-4B50FA8384C9}" destId="{8583FB5D-CF91-45B2-A542-499C3D464E05}" srcOrd="0" destOrd="0" presId="urn:microsoft.com/office/officeart/2005/8/layout/cycle4"/>
    <dgm:cxn modelId="{5E41CE2D-87EC-4ABD-A22C-B97FCCBB3B73}" srcId="{60D39FBE-D0F6-4651-AA0F-7FD01A9BF97D}" destId="{6E15276F-0531-43B2-8C39-7E355E43181C}" srcOrd="2" destOrd="0" parTransId="{8EECD562-2960-465B-A016-5631C7C2FFF4}" sibTransId="{4E7981E8-5FF2-430F-B536-E8A9C0C693C1}"/>
    <dgm:cxn modelId="{6BAFDD2F-7525-4138-9A31-C94744D696CE}" type="presOf" srcId="{BF2C0BE5-3925-4CA7-AD29-CE3637E29898}" destId="{DC960202-C974-4EF5-B763-8F1E778743D3}" srcOrd="0" destOrd="0" presId="urn:microsoft.com/office/officeart/2005/8/layout/cycle4"/>
    <dgm:cxn modelId="{200AEF30-0736-4F1E-8A3C-F0A0B82C409E}" srcId="{6E15276F-0531-43B2-8C39-7E355E43181C}" destId="{C8133BBA-DF87-424F-A6CD-9F2AF0F23D56}" srcOrd="0" destOrd="0" parTransId="{357C9950-7326-4005-B641-E39700405A3B}" sibTransId="{A0CA8498-5C41-400B-819B-A49FFDBFD56D}"/>
    <dgm:cxn modelId="{210C533B-37C4-4C9A-8986-A0D475852FC8}" type="presOf" srcId="{28ACD133-4110-439E-9825-84B9111EF1B4}" destId="{3523D4F7-2449-4D05-BDA6-BA1FB7B8E76F}" srcOrd="0" destOrd="0" presId="urn:microsoft.com/office/officeart/2005/8/layout/cycle4"/>
    <dgm:cxn modelId="{A43B2A3D-EDE0-421F-B5D4-531EFD2F2D1E}" srcId="{60D39FBE-D0F6-4651-AA0F-7FD01A9BF97D}" destId="{020975B3-8F45-4FFD-B6ED-4B50FA8384C9}" srcOrd="1" destOrd="0" parTransId="{F9479B7A-122B-491F-BB67-5B4A03D5ADFD}" sibTransId="{F68FA191-FBBE-49F9-AFB6-EC7CD222DBA5}"/>
    <dgm:cxn modelId="{322B2E3F-EC38-4295-B48D-60C959C346FE}" srcId="{020975B3-8F45-4FFD-B6ED-4B50FA8384C9}" destId="{6D930EBF-E826-46DB-90EB-D475506502D6}" srcOrd="1" destOrd="0" parTransId="{90964288-C822-444D-8FF7-7B69A430E707}" sibTransId="{932020C6-6388-4A5C-AFDF-594C5B3F56D7}"/>
    <dgm:cxn modelId="{6944A644-D64D-4CBD-B15B-EA167A7B540F}" srcId="{60D39FBE-D0F6-4651-AA0F-7FD01A9BF97D}" destId="{511D6AB7-CA03-4E32-BE0F-27B3548926B8}" srcOrd="3" destOrd="0" parTransId="{C15BEC3F-2B1A-4D05-821B-353126794A74}" sibTransId="{C8ACCF6A-82A9-4898-81BA-D07CF2500A20}"/>
    <dgm:cxn modelId="{F29AC748-3B1C-465B-9C77-6106FBD95E0C}" type="presOf" srcId="{C45E45D7-4DD7-4483-A111-C78087413829}" destId="{59146FCD-834C-4C66-8C31-94475925316B}" srcOrd="1" destOrd="1" presId="urn:microsoft.com/office/officeart/2005/8/layout/cycle4"/>
    <dgm:cxn modelId="{E4B67F6B-3E50-451B-9B4D-9D19533B0D2F}" srcId="{6E15276F-0531-43B2-8C39-7E355E43181C}" destId="{341AFAA8-589A-4890-95E3-E711BACA4092}" srcOrd="1" destOrd="0" parTransId="{07DF0494-A3EB-4416-8F2C-B73F53A4150D}" sibTransId="{B7987920-F767-4DF0-97A0-8FC6EA6C1B5E}"/>
    <dgm:cxn modelId="{EC46094D-4F00-4D63-BE9A-FEF77C196CC4}" type="presOf" srcId="{833D596F-6666-4819-B87F-DC770E085F79}" destId="{7CBAE167-E282-41BD-A5CA-22BDF2274FA2}" srcOrd="0" destOrd="0" presId="urn:microsoft.com/office/officeart/2005/8/layout/cycle4"/>
    <dgm:cxn modelId="{CA3E6C70-DD04-49FD-BB78-7CE3A91FA1A0}" type="presOf" srcId="{60D39FBE-D0F6-4651-AA0F-7FD01A9BF97D}" destId="{747F19C4-F1B5-43C6-9825-3A3F6B7F2ED9}" srcOrd="0" destOrd="0" presId="urn:microsoft.com/office/officeart/2005/8/layout/cycle4"/>
    <dgm:cxn modelId="{2DE7AC70-8E1A-4295-A30D-8023C4805021}" type="presOf" srcId="{833D596F-6666-4819-B87F-DC770E085F79}" destId="{6BD1385F-06A4-495A-A9F5-91B1053C463C}" srcOrd="1" destOrd="0" presId="urn:microsoft.com/office/officeart/2005/8/layout/cycle4"/>
    <dgm:cxn modelId="{5DE61B52-80A7-4082-B93C-9D71FE06BDB0}" type="presOf" srcId="{C8133BBA-DF87-424F-A6CD-9F2AF0F23D56}" destId="{A7F1F2A9-3FC1-4493-B966-0D85E9599572}" srcOrd="1" destOrd="0" presId="urn:microsoft.com/office/officeart/2005/8/layout/cycle4"/>
    <dgm:cxn modelId="{B4F43272-70AB-41F4-824B-76FBD9ADAAA9}" srcId="{F3449A4D-A88A-4C7F-A01F-3550C84B9D83}" destId="{C45E45D7-4DD7-4483-A111-C78087413829}" srcOrd="1" destOrd="0" parTransId="{4CD615EF-1CAA-40B5-B50C-ED6E0B81BD7E}" sibTransId="{ED32B441-92B6-42CA-BDCF-5C3965D3338B}"/>
    <dgm:cxn modelId="{AD35E452-7A7A-4ABD-8A82-7BD1B9780F0E}" srcId="{020975B3-8F45-4FFD-B6ED-4B50FA8384C9}" destId="{BF2C0BE5-3925-4CA7-AD29-CE3637E29898}" srcOrd="0" destOrd="0" parTransId="{25FFE680-B2F9-40F7-AFE5-11D8C6C49489}" sibTransId="{38C6B485-0FAA-4C0D-8ECD-CAD469C85AD9}"/>
    <dgm:cxn modelId="{19169FA2-44FE-40C4-86D9-0AE825F6BAA0}" type="presOf" srcId="{6D930EBF-E826-46DB-90EB-D475506502D6}" destId="{5335FB4F-F9E9-4EF9-9785-60EC47E345D9}" srcOrd="1" destOrd="1" presId="urn:microsoft.com/office/officeart/2005/8/layout/cycle4"/>
    <dgm:cxn modelId="{9BB664A8-C9DB-4AA9-BFD1-E78E296A79F7}" srcId="{511D6AB7-CA03-4E32-BE0F-27B3548926B8}" destId="{833D596F-6666-4819-B87F-DC770E085F79}" srcOrd="0" destOrd="0" parTransId="{1631B3FC-B804-4AFE-A9B4-4683DD0620BF}" sibTransId="{A7ACF758-0844-4672-8073-DB82B1E6CE54}"/>
    <dgm:cxn modelId="{16E1F7AA-71A7-42DD-AB81-2875452C27CB}" type="presOf" srcId="{341AFAA8-589A-4890-95E3-E711BACA4092}" destId="{1C7BDA2F-B8D0-4179-974A-55E260CF98C5}" srcOrd="0" destOrd="1" presId="urn:microsoft.com/office/officeart/2005/8/layout/cycle4"/>
    <dgm:cxn modelId="{2BAB2FCA-093F-4AF9-8E47-2AD11A58D466}" type="presOf" srcId="{C45E45D7-4DD7-4483-A111-C78087413829}" destId="{3523D4F7-2449-4D05-BDA6-BA1FB7B8E76F}" srcOrd="0" destOrd="1" presId="urn:microsoft.com/office/officeart/2005/8/layout/cycle4"/>
    <dgm:cxn modelId="{9A1DB5E5-B9C0-4BE2-B522-F813D1A3BF43}" type="presOf" srcId="{341AFAA8-589A-4890-95E3-E711BACA4092}" destId="{A7F1F2A9-3FC1-4493-B966-0D85E9599572}" srcOrd="1" destOrd="1" presId="urn:microsoft.com/office/officeart/2005/8/layout/cycle4"/>
    <dgm:cxn modelId="{F0F52FF5-7763-409B-A685-3328D7F6BD56}" srcId="{60D39FBE-D0F6-4651-AA0F-7FD01A9BF97D}" destId="{F3449A4D-A88A-4C7F-A01F-3550C84B9D83}" srcOrd="0" destOrd="0" parTransId="{9757EA9A-9927-4F93-8DCB-7686B9B2922A}" sibTransId="{9BBE7FDE-F45A-491C-AB2A-AF13EA28A1E0}"/>
    <dgm:cxn modelId="{3EE786FE-C498-43A1-BA1E-493641B6524B}" type="presOf" srcId="{C8133BBA-DF87-424F-A6CD-9F2AF0F23D56}" destId="{1C7BDA2F-B8D0-4179-974A-55E260CF98C5}" srcOrd="0" destOrd="0" presId="urn:microsoft.com/office/officeart/2005/8/layout/cycle4"/>
    <dgm:cxn modelId="{808F1568-D328-45C7-BCDD-59A9B8A28216}" type="presParOf" srcId="{747F19C4-F1B5-43C6-9825-3A3F6B7F2ED9}" destId="{C22554AD-DF97-4903-9FBA-7E50D37BDAF9}" srcOrd="0" destOrd="0" presId="urn:microsoft.com/office/officeart/2005/8/layout/cycle4"/>
    <dgm:cxn modelId="{9EDCF7A2-13C3-4DE3-907F-1D1EE0384534}" type="presParOf" srcId="{C22554AD-DF97-4903-9FBA-7E50D37BDAF9}" destId="{E99C34E9-5DA2-44E0-8073-760B444D4C92}" srcOrd="0" destOrd="0" presId="urn:microsoft.com/office/officeart/2005/8/layout/cycle4"/>
    <dgm:cxn modelId="{3937C7D8-2F5D-4B3C-B773-41FC56E34243}" type="presParOf" srcId="{E99C34E9-5DA2-44E0-8073-760B444D4C92}" destId="{3523D4F7-2449-4D05-BDA6-BA1FB7B8E76F}" srcOrd="0" destOrd="0" presId="urn:microsoft.com/office/officeart/2005/8/layout/cycle4"/>
    <dgm:cxn modelId="{5DD82FB5-0CCE-4D80-BACE-76CF92FF3EFF}" type="presParOf" srcId="{E99C34E9-5DA2-44E0-8073-760B444D4C92}" destId="{59146FCD-834C-4C66-8C31-94475925316B}" srcOrd="1" destOrd="0" presId="urn:microsoft.com/office/officeart/2005/8/layout/cycle4"/>
    <dgm:cxn modelId="{AFE12948-D91A-4E71-98E0-4956BC374014}" type="presParOf" srcId="{C22554AD-DF97-4903-9FBA-7E50D37BDAF9}" destId="{0302CD25-A794-4D97-A4A5-4675E2820640}" srcOrd="1" destOrd="0" presId="urn:microsoft.com/office/officeart/2005/8/layout/cycle4"/>
    <dgm:cxn modelId="{D233F73D-E7FA-47BB-B7AE-5EAE0F2972F1}" type="presParOf" srcId="{0302CD25-A794-4D97-A4A5-4675E2820640}" destId="{DC960202-C974-4EF5-B763-8F1E778743D3}" srcOrd="0" destOrd="0" presId="urn:microsoft.com/office/officeart/2005/8/layout/cycle4"/>
    <dgm:cxn modelId="{4998FFD5-8826-4AB4-A4FE-1E1EEBDAC0CB}" type="presParOf" srcId="{0302CD25-A794-4D97-A4A5-4675E2820640}" destId="{5335FB4F-F9E9-4EF9-9785-60EC47E345D9}" srcOrd="1" destOrd="0" presId="urn:microsoft.com/office/officeart/2005/8/layout/cycle4"/>
    <dgm:cxn modelId="{497B1B65-414A-4306-B7C5-FCD32D15B974}" type="presParOf" srcId="{C22554AD-DF97-4903-9FBA-7E50D37BDAF9}" destId="{C372093E-1CAD-48A2-AF2C-00A150033AD5}" srcOrd="2" destOrd="0" presId="urn:microsoft.com/office/officeart/2005/8/layout/cycle4"/>
    <dgm:cxn modelId="{D78EC26D-CC31-4C9B-93B8-195C16B6080C}" type="presParOf" srcId="{C372093E-1CAD-48A2-AF2C-00A150033AD5}" destId="{1C7BDA2F-B8D0-4179-974A-55E260CF98C5}" srcOrd="0" destOrd="0" presId="urn:microsoft.com/office/officeart/2005/8/layout/cycle4"/>
    <dgm:cxn modelId="{2C3497B2-FD3B-4D5B-8586-430F07CD4799}" type="presParOf" srcId="{C372093E-1CAD-48A2-AF2C-00A150033AD5}" destId="{A7F1F2A9-3FC1-4493-B966-0D85E9599572}" srcOrd="1" destOrd="0" presId="urn:microsoft.com/office/officeart/2005/8/layout/cycle4"/>
    <dgm:cxn modelId="{D0F22336-FA41-4F3D-951E-8107F8E6A7E6}" type="presParOf" srcId="{C22554AD-DF97-4903-9FBA-7E50D37BDAF9}" destId="{E0BCEF88-B84A-4363-909E-6D987F2A3DBE}" srcOrd="3" destOrd="0" presId="urn:microsoft.com/office/officeart/2005/8/layout/cycle4"/>
    <dgm:cxn modelId="{CBF1AD05-6F76-44E4-8395-77C75E5AFB80}" type="presParOf" srcId="{E0BCEF88-B84A-4363-909E-6D987F2A3DBE}" destId="{7CBAE167-E282-41BD-A5CA-22BDF2274FA2}" srcOrd="0" destOrd="0" presId="urn:microsoft.com/office/officeart/2005/8/layout/cycle4"/>
    <dgm:cxn modelId="{BCAF5EEB-5658-4868-A5FF-1868C52D8ADB}" type="presParOf" srcId="{E0BCEF88-B84A-4363-909E-6D987F2A3DBE}" destId="{6BD1385F-06A4-495A-A9F5-91B1053C463C}" srcOrd="1" destOrd="0" presId="urn:microsoft.com/office/officeart/2005/8/layout/cycle4"/>
    <dgm:cxn modelId="{2A94A4FD-F927-445D-A11C-BDFD2BF328D9}" type="presParOf" srcId="{C22554AD-DF97-4903-9FBA-7E50D37BDAF9}" destId="{87F6738C-8603-4FE0-AC7A-26810162C991}" srcOrd="4" destOrd="0" presId="urn:microsoft.com/office/officeart/2005/8/layout/cycle4"/>
    <dgm:cxn modelId="{A8B02894-2F56-4087-AA9D-E6E3A8A398C2}" type="presParOf" srcId="{747F19C4-F1B5-43C6-9825-3A3F6B7F2ED9}" destId="{2813A771-416E-4AE5-A380-A075C9CCB335}" srcOrd="1" destOrd="0" presId="urn:microsoft.com/office/officeart/2005/8/layout/cycle4"/>
    <dgm:cxn modelId="{D7C02ADE-E551-474B-8CF4-C93BE8FAB728}" type="presParOf" srcId="{2813A771-416E-4AE5-A380-A075C9CCB335}" destId="{02F0899D-E364-474F-9AC3-74B51AA27901}" srcOrd="0" destOrd="0" presId="urn:microsoft.com/office/officeart/2005/8/layout/cycle4"/>
    <dgm:cxn modelId="{1451DA46-F49F-4E65-94D4-E5C5B2825DC0}" type="presParOf" srcId="{2813A771-416E-4AE5-A380-A075C9CCB335}" destId="{8583FB5D-CF91-45B2-A542-499C3D464E05}" srcOrd="1" destOrd="0" presId="urn:microsoft.com/office/officeart/2005/8/layout/cycle4"/>
    <dgm:cxn modelId="{2DA98CE4-9FA8-4B42-B9A3-5350AC3CA7A0}" type="presParOf" srcId="{2813A771-416E-4AE5-A380-A075C9CCB335}" destId="{71FB434C-6E19-4F8C-A819-F08AC096762D}" srcOrd="2" destOrd="0" presId="urn:microsoft.com/office/officeart/2005/8/layout/cycle4"/>
    <dgm:cxn modelId="{BE9D5F2F-8EFA-40E6-9B67-38E466D04026}" type="presParOf" srcId="{2813A771-416E-4AE5-A380-A075C9CCB335}" destId="{382AFDAF-DFFF-4B4A-9BDE-33153D1E46A0}" srcOrd="3" destOrd="0" presId="urn:microsoft.com/office/officeart/2005/8/layout/cycle4"/>
    <dgm:cxn modelId="{16EEF3D3-6B96-4560-88C1-F6F4A32E0C94}" type="presParOf" srcId="{2813A771-416E-4AE5-A380-A075C9CCB335}" destId="{9077973D-8771-414B-BBBC-CAF803A60F42}" srcOrd="4" destOrd="0" presId="urn:microsoft.com/office/officeart/2005/8/layout/cycle4"/>
    <dgm:cxn modelId="{D6B60AB1-E9D9-4D9A-9FEE-F1AC306CA064}" type="presParOf" srcId="{747F19C4-F1B5-43C6-9825-3A3F6B7F2ED9}" destId="{A4F8E3D2-C2EA-4644-9F67-557D2BC28710}" srcOrd="2" destOrd="0" presId="urn:microsoft.com/office/officeart/2005/8/layout/cycle4"/>
    <dgm:cxn modelId="{75B0A267-8547-4021-A0D2-7C145B3F7DBC}" type="presParOf" srcId="{747F19C4-F1B5-43C6-9825-3A3F6B7F2ED9}" destId="{39B842D6-D9C4-4671-81FA-3DB46D426B2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BDA2F-B8D0-4179-974A-55E260CF98C5}">
      <dsp:nvSpPr>
        <dsp:cNvPr id="0" name=""/>
        <dsp:cNvSpPr/>
      </dsp:nvSpPr>
      <dsp:spPr>
        <a:xfrm>
          <a:off x="3836041" y="4301948"/>
          <a:ext cx="1811965" cy="1114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Did we follow the Plan?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Does the Plan realize truths defined in the conceptual model?</a:t>
          </a:r>
        </a:p>
      </dsp:txBody>
      <dsp:txXfrm>
        <a:off x="4404119" y="4605128"/>
        <a:ext cx="1219399" cy="787099"/>
      </dsp:txXfrm>
    </dsp:sp>
    <dsp:sp modelId="{7CBAE167-E282-41BD-A5CA-22BDF2274FA2}">
      <dsp:nvSpPr>
        <dsp:cNvPr id="0" name=""/>
        <dsp:cNvSpPr/>
      </dsp:nvSpPr>
      <dsp:spPr>
        <a:xfrm>
          <a:off x="167138" y="4348786"/>
          <a:ext cx="1811965" cy="1114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Intervene the existing Plan to better align with lessons learned in previous steps.</a:t>
          </a:r>
        </a:p>
      </dsp:txBody>
      <dsp:txXfrm>
        <a:off x="191626" y="4651966"/>
        <a:ext cx="1219399" cy="787099"/>
      </dsp:txXfrm>
    </dsp:sp>
    <dsp:sp modelId="{DC960202-C974-4EF5-B763-8F1E778743D3}">
      <dsp:nvSpPr>
        <dsp:cNvPr id="0" name=""/>
        <dsp:cNvSpPr/>
      </dsp:nvSpPr>
      <dsp:spPr>
        <a:xfrm>
          <a:off x="3668902" y="1394444"/>
          <a:ext cx="1811965" cy="1114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Enact the plan.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Quantitative model, design, monitor.</a:t>
          </a:r>
        </a:p>
      </dsp:txBody>
      <dsp:txXfrm>
        <a:off x="4236980" y="1418932"/>
        <a:ext cx="1219399" cy="787099"/>
      </dsp:txXfrm>
    </dsp:sp>
    <dsp:sp modelId="{3523D4F7-2449-4D05-BDA6-BA1FB7B8E76F}">
      <dsp:nvSpPr>
        <dsp:cNvPr id="0" name=""/>
        <dsp:cNvSpPr/>
      </dsp:nvSpPr>
      <dsp:spPr>
        <a:xfrm>
          <a:off x="167138" y="1394444"/>
          <a:ext cx="1811965" cy="1114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Develop conceptual model.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Define the problem, the solution, monitoring or performance metrics</a:t>
          </a:r>
        </a:p>
      </dsp:txBody>
      <dsp:txXfrm>
        <a:off x="191626" y="1418932"/>
        <a:ext cx="1219399" cy="787099"/>
      </dsp:txXfrm>
    </dsp:sp>
    <dsp:sp modelId="{02F0899D-E364-474F-9AC3-74B51AA27901}">
      <dsp:nvSpPr>
        <dsp:cNvPr id="0" name=""/>
        <dsp:cNvSpPr/>
      </dsp:nvSpPr>
      <dsp:spPr>
        <a:xfrm>
          <a:off x="899336" y="1504332"/>
          <a:ext cx="1881220" cy="1881220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PLAN</a:t>
          </a:r>
        </a:p>
      </dsp:txBody>
      <dsp:txXfrm>
        <a:off x="1450333" y="2055329"/>
        <a:ext cx="1330223" cy="1330223"/>
      </dsp:txXfrm>
    </dsp:sp>
    <dsp:sp modelId="{8583FB5D-CF91-45B2-A542-499C3D464E05}">
      <dsp:nvSpPr>
        <dsp:cNvPr id="0" name=""/>
        <dsp:cNvSpPr/>
      </dsp:nvSpPr>
      <dsp:spPr>
        <a:xfrm rot="5400000">
          <a:off x="2867449" y="1504332"/>
          <a:ext cx="1881220" cy="1881220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DO</a:t>
          </a:r>
        </a:p>
      </dsp:txBody>
      <dsp:txXfrm rot="-5400000">
        <a:off x="2867449" y="2055329"/>
        <a:ext cx="1330223" cy="1330223"/>
      </dsp:txXfrm>
    </dsp:sp>
    <dsp:sp modelId="{71FB434C-6E19-4F8C-A819-F08AC096762D}">
      <dsp:nvSpPr>
        <dsp:cNvPr id="0" name=""/>
        <dsp:cNvSpPr/>
      </dsp:nvSpPr>
      <dsp:spPr>
        <a:xfrm rot="10800000">
          <a:off x="2867449" y="3472445"/>
          <a:ext cx="1881220" cy="1881220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CHECK</a:t>
          </a:r>
        </a:p>
      </dsp:txBody>
      <dsp:txXfrm rot="10800000">
        <a:off x="2867449" y="3472445"/>
        <a:ext cx="1330223" cy="1330223"/>
      </dsp:txXfrm>
    </dsp:sp>
    <dsp:sp modelId="{382AFDAF-DFFF-4B4A-9BDE-33153D1E46A0}">
      <dsp:nvSpPr>
        <dsp:cNvPr id="0" name=""/>
        <dsp:cNvSpPr/>
      </dsp:nvSpPr>
      <dsp:spPr>
        <a:xfrm rot="16200000">
          <a:off x="899336" y="3472445"/>
          <a:ext cx="1881220" cy="1881220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ACT</a:t>
          </a:r>
        </a:p>
      </dsp:txBody>
      <dsp:txXfrm rot="5400000">
        <a:off x="1450333" y="3472445"/>
        <a:ext cx="1330223" cy="1330223"/>
      </dsp:txXfrm>
    </dsp:sp>
    <dsp:sp modelId="{A4F8E3D2-C2EA-4644-9F67-557D2BC28710}">
      <dsp:nvSpPr>
        <dsp:cNvPr id="0" name=""/>
        <dsp:cNvSpPr/>
      </dsp:nvSpPr>
      <dsp:spPr>
        <a:xfrm>
          <a:off x="2499243" y="3037983"/>
          <a:ext cx="649520" cy="56480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842D6-D9C4-4671-81FA-3DB46D426B2B}">
      <dsp:nvSpPr>
        <dsp:cNvPr id="0" name=""/>
        <dsp:cNvSpPr/>
      </dsp:nvSpPr>
      <dsp:spPr>
        <a:xfrm rot="10800000">
          <a:off x="2499243" y="3255214"/>
          <a:ext cx="649520" cy="56480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0.04861</cdr:x>
      <cdr:y>0.72346</cdr:y>
    </cdr:from>
    <cdr:to>
      <cdr:x>0.41509</cdr:x>
      <cdr:y>0.78933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8926" y="2173857"/>
          <a:ext cx="2178230" cy="19794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noAutofit/>
        </a:bodyPr>
        <a:lstStyle xmlns:a="http://schemas.openxmlformats.org/drawingml/2006/main"/>
        <a:p xmlns:a="http://schemas.openxmlformats.org/drawingml/2006/main">
          <a:pPr marL="0" marR="0" algn="ctr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en-US" sz="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Base flow</a:t>
          </a:r>
          <a:endParaRPr lang="en-US" sz="1100" kern="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0.41318</cdr:x>
      <cdr:y>0.72346</cdr:y>
    </cdr:from>
    <cdr:to>
      <cdr:x>0.54501</cdr:x>
      <cdr:y>0.78892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40908" y="2108416"/>
          <a:ext cx="683091" cy="19077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noAutofit/>
        </a:bodyPr>
        <a:lstStyle xmlns:a="http://schemas.openxmlformats.org/drawingml/2006/main"/>
        <a:p xmlns:a="http://schemas.openxmlformats.org/drawingml/2006/main">
          <a:pPr marL="0" marR="0" algn="ctr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en-US" sz="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Pulse</a:t>
          </a:r>
          <a:endParaRPr lang="en-US" sz="1100" kern="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0.54517</cdr:x>
      <cdr:y>0.72367</cdr:y>
    </cdr:from>
    <cdr:to>
      <cdr:x>0.70901</cdr:x>
      <cdr:y>0.78901</cdr:y>
    </cdr:to>
    <cdr:sp macro="" textlink="">
      <cdr:nvSpPr>
        <cdr:cNvPr id="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24851" y="2109017"/>
          <a:ext cx="848954" cy="1904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noAutofit/>
        </a:bodyPr>
        <a:lstStyle xmlns:a="http://schemas.openxmlformats.org/drawingml/2006/main"/>
        <a:p xmlns:a="http://schemas.openxmlformats.org/drawingml/2006/main">
          <a:pPr marL="0" marR="0" algn="ctr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en-US" sz="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Small Flood</a:t>
          </a:r>
          <a:endParaRPr lang="en-US" sz="1100" kern="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0.70967</cdr:x>
      <cdr:y>0.72441</cdr:y>
    </cdr:from>
    <cdr:to>
      <cdr:x>0.93092</cdr:x>
      <cdr:y>0.78933</cdr:y>
    </cdr:to>
    <cdr:sp macro="" textlink="">
      <cdr:nvSpPr>
        <cdr:cNvPr id="7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77246" y="2111188"/>
          <a:ext cx="1146420" cy="18919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noAutofit/>
        </a:bodyPr>
        <a:lstStyle xmlns:a="http://schemas.openxmlformats.org/drawingml/2006/main"/>
        <a:p xmlns:a="http://schemas.openxmlformats.org/drawingml/2006/main">
          <a:pPr marL="0" marR="0" algn="ctr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en-US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Large Flood</a:t>
          </a:r>
          <a:endParaRPr lang="en-US" sz="1100" kern="1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DFED-0715-DB3A-46D1-B2F9628B8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854" y="2244435"/>
            <a:ext cx="5634181" cy="12655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770CC-6936-926E-A4EB-B8DF5965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3854" y="3602038"/>
            <a:ext cx="5634180" cy="11177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16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2202B599-63E5-2771-6EF4-ECFA52AAC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741EA-20C6-3A0B-4021-B84E5F39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513E4-0247-5BFD-9316-EBD450EA7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853" y="2955636"/>
            <a:ext cx="5682673" cy="1764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71A9F3D-1BB9-785A-52E4-1FC3D717FB1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199" y="2055812"/>
            <a:ext cx="4777509" cy="39398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937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6281332-F9BB-ACA9-2BDA-9B05A623A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B1E38-855B-6CCE-1CBE-A7AC03E7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F349-F9D8-06A6-3622-20F776099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E2907-A06F-907E-13FC-FEB0FDD92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208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8D1373C7-7D5A-A13F-D785-AC66FB76A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5981B-B19E-FCBA-3138-E154F02B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00D2D-C233-C17F-C76E-87B9439E5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DBA3A-AC7E-3BAA-9090-C35E11BE8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BFA111-CE95-C678-FB2A-C69680388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F81A2-BF32-6B99-E942-BA01EB01D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962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7BCA9C3-5324-75D9-9CDE-AF1796ADF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B1E45D-76B3-E01C-D4FA-240EB78D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84F5C-198B-08AA-E620-8C72BC417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986FD-3ACF-C1CE-A3CD-57969D4E6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18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4563D109-49CA-3BE1-CCE8-AB4D2D19E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FD64CF-5256-A2C2-3988-C3B4D95D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74067-336A-5BEF-9E2B-2F47BA98C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F33F8-3F30-C11C-E13E-1F33C0194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23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D331-374C-8AC1-9FDC-BD7E5E5B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0D5E1-8740-9FD7-80CC-B853A365E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1456-0995-9F44-F66A-6390C1E5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F293-B3B6-4F7E-B758-D4545E1C714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93C5F-C25A-B977-4396-7E4F0B7BB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39734-0C78-5D36-6A65-05863ED7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C47C-F1AF-4DDF-8221-D7F901689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CDBF8EB-9483-E241-7449-611BF9A667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641B2-7572-A6DB-B5E4-80873630C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8179C-AB73-7447-9B43-9BD8F6399AC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8D255-FCA2-ABA5-6D49-AB55C90C8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6BD7-4AE0-6043-863A-1044B701B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4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cid:image002.png@01DB73EC.A391A970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8.sv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tiff"/><Relationship Id="rId7" Type="http://schemas.openxmlformats.org/officeDocument/2006/relationships/image" Target="../media/image11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24.png"/><Relationship Id="rId2" Type="http://schemas.openxmlformats.org/officeDocument/2006/relationships/image" Target="../media/image21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151E-6945-D17B-46B5-116FBE1E2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Developing Conceptual Ecological Models for Hydraulic Analysis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A278801-7C08-B1C8-176B-76ADB59D5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Aubrey Harris, PE PhD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Kiara Cushway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Next Gen, February 19, 2025</a:t>
            </a:r>
          </a:p>
        </p:txBody>
      </p:sp>
    </p:spTree>
    <p:extLst>
      <p:ext uri="{BB962C8B-B14F-4D97-AF65-F5344CB8AC3E}">
        <p14:creationId xmlns:p14="http://schemas.microsoft.com/office/powerpoint/2010/main" val="1103859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783B-7C97-8E89-E519-A640A4B50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4" y="142098"/>
            <a:ext cx="10773100" cy="577242"/>
          </a:xfrm>
        </p:spPr>
        <p:txBody>
          <a:bodyPr/>
          <a:lstStyle/>
          <a:p>
            <a:r>
              <a:rPr lang="en-US"/>
              <a:t>Linking hydraulic models with ecological analysis</a:t>
            </a:r>
          </a:p>
        </p:txBody>
      </p:sp>
      <p:pic>
        <p:nvPicPr>
          <p:cNvPr id="13" name="Picture 12" descr="A diagram of a plant&#10;&#10;Description automatically generated">
            <a:extLst>
              <a:ext uri="{FF2B5EF4-FFF2-40B4-BE49-F238E27FC236}">
                <a16:creationId xmlns:a16="http://schemas.microsoft.com/office/drawing/2014/main" id="{450EF836-68A6-8B75-23F0-A39372359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30" y="888195"/>
            <a:ext cx="8430550" cy="53996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8A4473-D96A-18D6-3955-0FBC9B627322}"/>
              </a:ext>
            </a:extLst>
          </p:cNvPr>
          <p:cNvSpPr txBox="1"/>
          <p:nvPr/>
        </p:nvSpPr>
        <p:spPr>
          <a:xfrm>
            <a:off x="3053286" y="6488668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Cushway et al. (2024)</a:t>
            </a:r>
          </a:p>
        </p:txBody>
      </p:sp>
    </p:spTree>
    <p:extLst>
      <p:ext uri="{BB962C8B-B14F-4D97-AF65-F5344CB8AC3E}">
        <p14:creationId xmlns:p14="http://schemas.microsoft.com/office/powerpoint/2010/main" val="843336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6F8C-D064-0776-C802-D5FF4D85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35" y="-385011"/>
            <a:ext cx="10930604" cy="1610226"/>
          </a:xfrm>
        </p:spPr>
        <p:txBody>
          <a:bodyPr lIns="91440" tIns="45720" rIns="91440" bIns="45720" anchor="b"/>
          <a:lstStyle/>
          <a:p>
            <a:r>
              <a:rPr lang="en-US">
                <a:latin typeface="Franklin Gothic Demi Cond"/>
              </a:rPr>
              <a:t>Case Study #2: E-flows for Rio Grande silvery minnow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4F1ED-13FB-30A4-8901-986620079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5220" y="1789530"/>
            <a:ext cx="6210300" cy="444249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Heavily engineered Rio Grande: disconnected from flood plain, leveed, dammed affects inundation.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Silvery minnow requires shallow, slow-moving refuge for maturation.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7CD57-5D87-AD13-D70F-8546443EA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4" y="1509166"/>
            <a:ext cx="4110121" cy="2807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E44D2-4CAA-1EAD-0BD7-A0DE1543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4410927"/>
            <a:ext cx="2743200" cy="22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2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6F8C-D064-0776-C802-D5FF4D85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246" y="233279"/>
            <a:ext cx="8553032" cy="1610226"/>
          </a:xfrm>
        </p:spPr>
        <p:txBody>
          <a:bodyPr lIns="91440" tIns="45720" rIns="91440" bIns="45720" anchor="b"/>
          <a:lstStyle/>
          <a:p>
            <a:r>
              <a:rPr lang="en-US">
                <a:latin typeface="Franklin Gothic Demi Cond"/>
              </a:rPr>
              <a:t>Linking River Engineering and Ecological Studies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4F1ED-13FB-30A4-8901-986620079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4714" y="2244135"/>
            <a:ext cx="5590674" cy="4011362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Highly studied and monitored system: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Bathymetry, topography gathered for river maintenance studies.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Species studied in hatchery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Field data collection of physical habitat, species.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30F2F-D4C7-F9E3-D04E-091BE7FC0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636F8-7DF2-7345-DEA6-B69F40A27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0" y="416426"/>
            <a:ext cx="2529998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8D644-CA13-5120-3D53-21700739C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426" y="2388543"/>
            <a:ext cx="2743200" cy="2080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64D197-8885-6676-EC84-0F84BB84D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17" y="4595529"/>
            <a:ext cx="5124407" cy="21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3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6BEC1-37B3-F4B0-F7A2-6C856E6B5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b="2365"/>
          <a:stretch>
            <a:fillRect/>
          </a:stretch>
        </p:blipFill>
        <p:spPr bwMode="auto">
          <a:xfrm>
            <a:off x="2255968" y="457200"/>
            <a:ext cx="8238808" cy="6355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9457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6F8C-D064-0776-C802-D5FF4D85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282" y="-304800"/>
            <a:ext cx="6204869" cy="1524000"/>
          </a:xfrm>
        </p:spPr>
        <p:txBody>
          <a:bodyPr lIns="91440" tIns="45720" rIns="91440" bIns="45720" anchor="b"/>
          <a:lstStyle/>
          <a:p>
            <a:r>
              <a:rPr lang="en-US">
                <a:effectLst/>
                <a:latin typeface="Franklin Gothic Demi Cond"/>
              </a:rPr>
              <a:t>Result: Engineering Tools for Restoration</a:t>
            </a:r>
            <a:endParaRPr lang="en-US">
              <a:effectLst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4F1ED-13FB-30A4-8901-986620079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21267" y="1216693"/>
            <a:ext cx="6211637" cy="53943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Validates H-SI</a:t>
            </a:r>
            <a:endParaRPr lang="en-US">
              <a:ea typeface="Calibri"/>
              <a:cs typeface="Calibri"/>
            </a:endParaRPr>
          </a:p>
          <a:p>
            <a:pPr marL="914400" lvl="1" indent="-457200">
              <a:buChar char="•"/>
            </a:pPr>
            <a:r>
              <a:rPr lang="en-US">
                <a:ea typeface="Calibri"/>
                <a:cs typeface="Calibri"/>
              </a:rPr>
              <a:t>Allows for site performance and alternatives analysis formulation using HEC-RAS.</a:t>
            </a:r>
          </a:p>
          <a:p>
            <a:pPr marL="914400" lvl="1" indent="-457200">
              <a:buChar char="•"/>
            </a:pPr>
            <a:r>
              <a:rPr lang="en-US">
                <a:ea typeface="Calibri"/>
                <a:cs typeface="Calibri"/>
              </a:rPr>
              <a:t>Allows habitat quality to be quantified at project-scale and reach-scale.</a:t>
            </a:r>
          </a:p>
          <a:p>
            <a:pPr marL="457200" indent="-457200">
              <a:buChar char="•"/>
            </a:pPr>
            <a:r>
              <a:rPr lang="en-US">
                <a:ea typeface="Calibri"/>
                <a:cs typeface="Calibri"/>
              </a:rPr>
              <a:t>Can assess effects of water management decisions for coordination.</a:t>
            </a:r>
          </a:p>
          <a:p>
            <a:pPr marL="914400" lvl="1" indent="-457200">
              <a:buChar char="•"/>
            </a:pPr>
            <a:r>
              <a:rPr lang="en-US">
                <a:ea typeface="Calibri"/>
                <a:cs typeface="Calibri"/>
              </a:rPr>
              <a:t>Monitoring;</a:t>
            </a:r>
          </a:p>
          <a:p>
            <a:pPr marL="914400" lvl="1" indent="-457200">
              <a:buChar char="•"/>
            </a:pPr>
            <a:r>
              <a:rPr lang="en-US">
                <a:ea typeface="Calibri"/>
                <a:cs typeface="Calibri"/>
              </a:rPr>
              <a:t>Adaptive Management.</a:t>
            </a:r>
          </a:p>
          <a:p>
            <a:pPr indent="-457200">
              <a:buChar char="•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36856-188E-6584-03A1-F0A04A52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67" y="1804637"/>
            <a:ext cx="3098800" cy="3108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CD899-C565-BE6A-A9BA-85F1B00D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7" y="798245"/>
            <a:ext cx="2304288" cy="41148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CEA8292-9ECA-B124-1F88-0258590FFF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67396"/>
              </p:ext>
            </p:extLst>
          </p:nvPr>
        </p:nvGraphicFramePr>
        <p:xfrm>
          <a:off x="38074" y="0"/>
          <a:ext cx="5648007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266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18F7-EB26-2E6C-2794-327E5E03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765" y="-161084"/>
            <a:ext cx="3932237" cy="941294"/>
          </a:xfrm>
        </p:spPr>
        <p:txBody>
          <a:bodyPr/>
          <a:lstStyle/>
          <a:p>
            <a:r>
              <a:rPr lang="en-US"/>
              <a:t>Other/Future Work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09D47-C2D5-49E6-D5B7-FBA000642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56528" y="995363"/>
            <a:ext cx="6330671" cy="48736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Machine Learning for hundreds of e-flow + physical habitat variables and mussel distribution.</a:t>
            </a: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Physical habitat for San Saba fishes under water mgmt. decisions. (+Perkin)</a:t>
            </a: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Native/Non-native recruitment patterns under same flows/different geomorphologies. (+McKay and WRISES)</a:t>
            </a:r>
            <a:endParaRPr lang="en-US" dirty="0">
              <a:ea typeface="Calibri"/>
              <a:cs typeface="Calibri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1A241AC-1F5B-4451-9C51-59C8118A3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898043"/>
              </p:ext>
            </p:extLst>
          </p:nvPr>
        </p:nvGraphicFramePr>
        <p:xfrm>
          <a:off x="185287" y="116541"/>
          <a:ext cx="5181600" cy="291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7C59C91-5310-6700-BF8F-FB62B6315C9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9" y="3112209"/>
            <a:ext cx="5166608" cy="374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15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18F7-EB26-2E6C-2794-327E5E03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3" y="-612775"/>
            <a:ext cx="3932237" cy="160020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09D47-C2D5-49E6-D5B7-FBA000642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37676" y="978565"/>
            <a:ext cx="6172200" cy="48736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Upcoming Tech Note: “Developing Conceptual Ecological Models for Hydraulic Analysis”</a:t>
            </a:r>
            <a:endParaRPr lang="en-US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Presents a framework, discussion tool for collaboration in engineering and ecological disciplines.</a:t>
            </a:r>
            <a:endParaRPr lang="en-US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Demoed with two case studies (the TN presents a third: riparian invasive/native vegetation).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58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8E190-8897-74F8-C59A-61B9EA56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4424"/>
          </a:xfrm>
        </p:spPr>
        <p:txBody>
          <a:bodyPr lIns="91440" tIns="45720" rIns="91440" bIns="45720" anchor="b"/>
          <a:lstStyle/>
          <a:p>
            <a:r>
              <a:rPr lang="en-US">
                <a:latin typeface="Franklin Gothic Demi Cond"/>
              </a:rPr>
              <a:t>References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87F2-E0FC-EAED-2FFE-BF8AC5E73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25190" y="1384940"/>
            <a:ext cx="10926152" cy="3610310"/>
          </a:xfrm>
        </p:spPr>
        <p:txBody>
          <a:bodyPr/>
          <a:lstStyle/>
          <a:p>
            <a:pPr marL="457200" indent="-457200"/>
            <a:r>
              <a:rPr lang="en-US" sz="2000"/>
              <a:t>Harris and Cushway (TBP). Developing Conceptual Ecological Models for Hydraulic Analysis. ERDC/ANSRP Tech Note.</a:t>
            </a:r>
          </a:p>
          <a:p>
            <a:r>
              <a:rPr lang="en-US" sz="2000"/>
              <a:t>Mussel Case Study: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Cushway et al 2024. Go with the flow: Impacts of high and low flow conditions on freshwater mussel assemblages and distribution. </a:t>
            </a:r>
            <a:r>
              <a:rPr lang="en-US" sz="2000" i="1"/>
              <a:t>PLOS One.</a:t>
            </a:r>
            <a:endParaRPr lang="en-US" sz="2000" i="1">
              <a:ea typeface="Calibri"/>
              <a:cs typeface="Calibri"/>
            </a:endParaRPr>
          </a:p>
          <a:p>
            <a:r>
              <a:rPr lang="en-US" sz="2000"/>
              <a:t>Rio Grande Silvery Minnow Case Study:</a:t>
            </a:r>
            <a:endParaRPr lang="en-US" sz="20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Harris et al 2023. Hydraulic analysis for assessing environmental flow selection and ecological model formulation. </a:t>
            </a:r>
            <a:r>
              <a:rPr lang="en-US" sz="2000" i="1"/>
              <a:t>Ecohydrology.</a:t>
            </a:r>
            <a:endParaRPr lang="en-US" sz="2000" i="1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Harris et al 2024. Developing a habitat suitability index with field data and hydraulic models. </a:t>
            </a:r>
            <a:r>
              <a:rPr lang="en-US" sz="2000" i="1"/>
              <a:t>River Research and Applications.</a:t>
            </a:r>
            <a:endParaRPr lang="en-US" sz="2000" i="1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5485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EFF9-5FE8-DB64-F22A-AEEBFAA5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593FB-2B7B-E809-383B-4CA47F6A7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092" y="1960940"/>
            <a:ext cx="6148582" cy="1764146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effectLst/>
              </a:rPr>
              <a:t>The Need</a:t>
            </a:r>
          </a:p>
          <a:p>
            <a:r>
              <a:rPr lang="en-US">
                <a:solidFill>
                  <a:schemeClr val="tx1"/>
                </a:solidFill>
                <a:effectLst/>
              </a:rPr>
              <a:t>CEM + H&amp;H Framework</a:t>
            </a:r>
          </a:p>
          <a:p>
            <a:r>
              <a:rPr lang="en-US">
                <a:solidFill>
                  <a:schemeClr val="tx1"/>
                </a:solidFill>
                <a:effectLst/>
              </a:rPr>
              <a:t>Case Study Examples:</a:t>
            </a:r>
          </a:p>
          <a:p>
            <a:pPr lvl="1"/>
            <a:r>
              <a:rPr lang="en-US">
                <a:solidFill>
                  <a:schemeClr val="tx1"/>
                </a:solidFill>
                <a:effectLst/>
              </a:rPr>
              <a:t>Mussel Species in the San Saba (TX)</a:t>
            </a:r>
          </a:p>
          <a:p>
            <a:pPr lvl="1"/>
            <a:r>
              <a:rPr lang="en-US">
                <a:solidFill>
                  <a:schemeClr val="tx1"/>
                </a:solidFill>
                <a:effectLst/>
              </a:rPr>
              <a:t>Endangered Rio Grande silvery minnow (NM)</a:t>
            </a:r>
          </a:p>
          <a:p>
            <a:r>
              <a:rPr lang="en-US">
                <a:solidFill>
                  <a:schemeClr val="tx1"/>
                </a:solidFill>
                <a:effectLst/>
              </a:rPr>
              <a:t>Upcoming Work</a:t>
            </a:r>
          </a:p>
          <a:p>
            <a:pPr lvl="1"/>
            <a:endParaRPr lang="en-US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Placeholder 5" descr="Highway scene outline">
            <a:extLst>
              <a:ext uri="{FF2B5EF4-FFF2-40B4-BE49-F238E27FC236}">
                <a16:creationId xmlns:a16="http://schemas.microsoft.com/office/drawing/2014/main" id="{C8BBB07E-71A7-7F23-B7A9-842E5BE9AC4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757" b="8757"/>
          <a:stretch>
            <a:fillRect/>
          </a:stretch>
        </p:blipFill>
        <p:spPr>
          <a:xfrm>
            <a:off x="1230087" y="1679137"/>
            <a:ext cx="4217126" cy="3477753"/>
          </a:xfrm>
        </p:spPr>
      </p:pic>
    </p:spTree>
    <p:extLst>
      <p:ext uri="{BB962C8B-B14F-4D97-AF65-F5344CB8AC3E}">
        <p14:creationId xmlns:p14="http://schemas.microsoft.com/office/powerpoint/2010/main" val="122948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DB0B-ECC3-58C7-F20C-5468F058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45F4-BB7D-E3DF-53C0-2692E5952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17" y="1323766"/>
            <a:ext cx="9216762" cy="498449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effectLst/>
              </a:rPr>
              <a:t>Ecological research is increasingly interdisciplinary</a:t>
            </a:r>
          </a:p>
          <a:p>
            <a:pPr lvl="1"/>
            <a:r>
              <a:rPr lang="en-US">
                <a:solidFill>
                  <a:schemeClr val="tx1"/>
                </a:solidFill>
                <a:effectLst/>
              </a:rPr>
              <a:t>Different vocabularies</a:t>
            </a:r>
          </a:p>
          <a:p>
            <a:pPr lvl="1"/>
            <a:r>
              <a:rPr lang="en-US">
                <a:solidFill>
                  <a:schemeClr val="tx1"/>
                </a:solidFill>
                <a:effectLst/>
              </a:rPr>
              <a:t>Different ways of framing the problem statement</a:t>
            </a:r>
          </a:p>
          <a:p>
            <a:r>
              <a:rPr lang="en-US">
                <a:solidFill>
                  <a:schemeClr val="tx1"/>
                </a:solidFill>
                <a:effectLst/>
              </a:rPr>
              <a:t>Engineering tools allow for “scaling up” biological investigation</a:t>
            </a:r>
          </a:p>
          <a:p>
            <a:r>
              <a:rPr lang="en-US">
                <a:solidFill>
                  <a:schemeClr val="tx1"/>
                </a:solidFill>
                <a:effectLst/>
              </a:rPr>
              <a:t> Direct linkage to mgmt. activities: “Plan-Do-Check-Act”</a:t>
            </a:r>
          </a:p>
          <a:p>
            <a:pPr lvl="1"/>
            <a:r>
              <a:rPr lang="en-US">
                <a:solidFill>
                  <a:schemeClr val="tx1"/>
                </a:solidFill>
                <a:effectLst/>
              </a:rPr>
              <a:t>Provides quantitative information [how often? how much?]  via hydrologic statistics, numerical modeling of physical habitat.</a:t>
            </a:r>
          </a:p>
          <a:p>
            <a:pPr lvl="1"/>
            <a:r>
              <a:rPr lang="en-US">
                <a:solidFill>
                  <a:schemeClr val="tx1"/>
                </a:solidFill>
                <a:effectLst/>
              </a:rPr>
              <a:t>Assessment of existing conditions under a range of flows (expands “observations”, builds on monitoring)</a:t>
            </a:r>
          </a:p>
          <a:p>
            <a:pPr lvl="1"/>
            <a:r>
              <a:rPr lang="en-US">
                <a:solidFill>
                  <a:schemeClr val="tx1"/>
                </a:solidFill>
                <a:effectLst/>
              </a:rPr>
              <a:t>Informs alternatives analysis and monitoring.</a:t>
            </a:r>
            <a:br>
              <a:rPr lang="en-US">
                <a:solidFill>
                  <a:schemeClr val="tx1"/>
                </a:solidFill>
                <a:effectLst/>
              </a:rPr>
            </a:br>
            <a:endParaRPr lang="en-US">
              <a:solidFill>
                <a:schemeClr val="tx1"/>
              </a:solidFill>
              <a:effectLst/>
            </a:endParaRPr>
          </a:p>
          <a:p>
            <a:pPr marL="457200" lvl="1" indent="0">
              <a:buNone/>
            </a:pPr>
            <a:endParaRPr lang="en-US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211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C496-F50F-E59E-586C-6B2367B4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9" y="-329154"/>
            <a:ext cx="6365469" cy="1600200"/>
          </a:xfrm>
        </p:spPr>
        <p:txBody>
          <a:bodyPr/>
          <a:lstStyle/>
          <a:p>
            <a:r>
              <a:rPr lang="en-US"/>
              <a:t>CEM Framework for H&amp;H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7AABDB2-76E7-4BA3-AF9E-B7BDABECB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77" y="2265424"/>
            <a:ext cx="6413365" cy="3927352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6A8049BE-C661-28A1-333A-DE2E76C93611}"/>
              </a:ext>
            </a:extLst>
          </p:cNvPr>
          <p:cNvSpPr/>
          <p:nvPr/>
        </p:nvSpPr>
        <p:spPr>
          <a:xfrm>
            <a:off x="1860068" y="2241262"/>
            <a:ext cx="1371600" cy="3951514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1. From Theoretical to Application (Ecology)</a:t>
            </a:r>
          </a:p>
        </p:txBody>
      </p:sp>
      <p:pic>
        <p:nvPicPr>
          <p:cNvPr id="7" name="Graphic 6" descr="Circles with arrows outline">
            <a:extLst>
              <a:ext uri="{FF2B5EF4-FFF2-40B4-BE49-F238E27FC236}">
                <a16:creationId xmlns:a16="http://schemas.microsoft.com/office/drawing/2014/main" id="{C2BE19D5-2FF6-94FF-0880-66C50041F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7574" y="-134268"/>
            <a:ext cx="2810627" cy="2810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A5C9D5-FED9-31F0-8FFA-8CFD744E47D2}"/>
              </a:ext>
            </a:extLst>
          </p:cNvPr>
          <p:cNvSpPr txBox="1"/>
          <p:nvPr/>
        </p:nvSpPr>
        <p:spPr>
          <a:xfrm>
            <a:off x="6096000" y="691017"/>
            <a:ext cx="1243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2. Interchange between Disciplines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1068C-8E87-2821-DB03-C74605FD7D2F}"/>
              </a:ext>
            </a:extLst>
          </p:cNvPr>
          <p:cNvSpPr/>
          <p:nvPr/>
        </p:nvSpPr>
        <p:spPr>
          <a:xfrm>
            <a:off x="9838530" y="3415553"/>
            <a:ext cx="1976718" cy="16002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3. Analysis of Physical Space (Engineering)</a:t>
            </a:r>
          </a:p>
        </p:txBody>
      </p:sp>
    </p:spTree>
    <p:extLst>
      <p:ext uri="{BB962C8B-B14F-4D97-AF65-F5344CB8AC3E}">
        <p14:creationId xmlns:p14="http://schemas.microsoft.com/office/powerpoint/2010/main" val="40359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C496-F50F-E59E-586C-6B2367B4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06" y="-800100"/>
            <a:ext cx="6365469" cy="1600200"/>
          </a:xfrm>
        </p:spPr>
        <p:txBody>
          <a:bodyPr/>
          <a:lstStyle/>
          <a:p>
            <a:r>
              <a:rPr lang="en-US"/>
              <a:t>CEM Framework for H&amp;H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AD01FC6-865A-6924-C8EC-1E546A5D8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15" y="939301"/>
            <a:ext cx="90956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5894-B96F-704D-4366-EEBE5ACC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1" y="444285"/>
            <a:ext cx="11177694" cy="605726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latin typeface="Franklin Gothic Demi Cond"/>
              </a:rPr>
              <a:t>Case study #1: Freshwater mussels in the San Saba River, TX</a:t>
            </a:r>
          </a:p>
        </p:txBody>
      </p:sp>
      <p:pic>
        <p:nvPicPr>
          <p:cNvPr id="5" name="Picture 7" descr="Cyrtonaias tampicoensis, Specimen #146 - UNT Digital Library">
            <a:extLst>
              <a:ext uri="{FF2B5EF4-FFF2-40B4-BE49-F238E27FC236}">
                <a16:creationId xmlns:a16="http://schemas.microsoft.com/office/drawing/2014/main" id="{4146285B-D9BA-F08F-4FFA-20F4D69A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184" y="4699147"/>
            <a:ext cx="465444" cy="30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D17ACE6-5B6B-3F9C-9E48-E09AF7AA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66" y="1644455"/>
            <a:ext cx="398530" cy="34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B821C8-1AFF-0BE0-0A7B-47944EA23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3286" y1="37259" x2="31429" y2="29122"/>
                        <a14:backgroundMark x1="31714" y1="31906" x2="38000" y2="29336"/>
                        <a14:backgroundMark x1="68714" y1="29764" x2="77429" y2="33405"/>
                        <a14:backgroundMark x1="66857" y1="29979" x2="70286" y2="31049"/>
                        <a14:backgroundMark x1="66714" y1="30407" x2="66143" y2="29979"/>
                        <a14:backgroundMark x1="36429" y1="30621" x2="37286" y2="29550"/>
                        <a14:backgroundMark x1="25571" y1="70450" x2="21857" y2="65310"/>
                        <a14:backgroundMark x1="27429" y1="71520" x2="26000" y2="70021"/>
                      </a14:backgroundRemoval>
                    </a14:imgEffect>
                  </a14:imgLayer>
                </a14:imgProps>
              </a:ext>
            </a:extLst>
          </a:blip>
          <a:srcRect l="19411" t="21690" r="10913" b="17271"/>
          <a:stretch/>
        </p:blipFill>
        <p:spPr>
          <a:xfrm>
            <a:off x="7367689" y="1822598"/>
            <a:ext cx="379102" cy="22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90455-906F-70A2-90A0-3A5E8E782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879" t="18434" r="23238" b="7865"/>
          <a:stretch/>
        </p:blipFill>
        <p:spPr>
          <a:xfrm>
            <a:off x="7013275" y="2021903"/>
            <a:ext cx="336708" cy="24874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4B0526E-BA30-CAE8-AED1-CE80D7289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659" y1="74864" x2="32428" y2="75000"/>
                        <a14:foregroundMark x1="32428" y1="75000" x2="37138" y2="82473"/>
                        <a14:foregroundMark x1="37138" y1="82473" x2="61775" y2="84511"/>
                        <a14:foregroundMark x1="61775" y1="84511" x2="71196" y2="79212"/>
                        <a14:foregroundMark x1="71196" y1="79212" x2="59058" y2="75136"/>
                        <a14:foregroundMark x1="59058" y1="75136" x2="51449" y2="74321"/>
                        <a14:foregroundMark x1="36775" y1="86005" x2="4076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64647" r="16869" b="7272"/>
          <a:stretch/>
        </p:blipFill>
        <p:spPr bwMode="auto">
          <a:xfrm rot="20524057">
            <a:off x="10366818" y="4471708"/>
            <a:ext cx="539736" cy="37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148E9FF-7EE9-FA73-A446-E2F23A1AF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4963" y1="22483" x2="20588" y2="63034"/>
                        <a14:backgroundMark x1="20588" y1="63034" x2="20772" y2="70621"/>
                        <a14:backgroundMark x1="20772" y1="70621" x2="20772" y2="70621"/>
                        <a14:backgroundMark x1="33088" y1="66345" x2="38235" y2="88000"/>
                        <a14:backgroundMark x1="80882" y1="19862" x2="90074" y2="78759"/>
                        <a14:backgroundMark x1="90074" y1="78759" x2="81250" y2="83586"/>
                        <a14:backgroundMark x1="81250" y1="83586" x2="81066" y2="83586"/>
                        <a14:backgroundMark x1="52941" y1="31862" x2="45588" y2="41655"/>
                        <a14:backgroundMark x1="45037" y1="43586" x2="42463" y2="52966"/>
                        <a14:backgroundMark x1="42831" y1="53655" x2="42647" y2="57517"/>
                        <a14:backgroundMark x1="41912" y1="57793" x2="41360" y2="62483"/>
                        <a14:backgroundMark x1="42647" y1="59034" x2="41544" y2="63724"/>
                        <a14:backgroundMark x1="42463" y1="62759" x2="42279" y2="65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82" t="27530" r="16138" b="12405"/>
          <a:stretch/>
        </p:blipFill>
        <p:spPr bwMode="auto">
          <a:xfrm rot="15676443">
            <a:off x="10083095" y="4200426"/>
            <a:ext cx="317106" cy="5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AFA9C-4F8B-4CD0-AFA4-BF65B625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9891" y1="49178" x2="25182" y2="41370"/>
                        <a14:foregroundMark x1="36314" y1="33836" x2="45985" y2="31781"/>
                        <a14:foregroundMark x1="45985" y1="31781" x2="57847" y2="32877"/>
                        <a14:backgroundMark x1="19526" y1="45342" x2="18431" y2="48356"/>
                        <a14:backgroundMark x1="29380" y1="17671" x2="73540" y2="30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39587" y="1785333"/>
            <a:ext cx="417441" cy="5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32D40FC-4112-C8AA-9FA2-E0ABED214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8406" y1="48505" x2="70109" y2="48234"/>
                        <a14:backgroundMark x1="70109" y1="48234" x2="87138" y2="50136"/>
                        <a14:backgroundMark x1="87138" y1="50136" x2="98370" y2="54484"/>
                        <a14:backgroundMark x1="19203" y1="57745" x2="20471" y2="75679"/>
                        <a14:backgroundMark x1="20471" y1="75679" x2="27355" y2="86413"/>
                        <a14:backgroundMark x1="27355" y1="86413" x2="35145" y2="92120"/>
                        <a14:backgroundMark x1="35145" y1="92120" x2="36957" y2="92663"/>
                        <a14:backgroundMark x1="29891" y1="78668" x2="61594" y2="82065"/>
                        <a14:backgroundMark x1="86413" y1="57609" x2="64493" y2="44837"/>
                        <a14:backgroundMark x1="64493" y1="44837" x2="64493" y2="44837"/>
                        <a14:backgroundMark x1="72283" y1="74185" x2="81159" y2="73370"/>
                        <a14:backgroundMark x1="29529" y1="73234" x2="36957" y2="76902"/>
                        <a14:backgroundMark x1="39855" y1="77310" x2="49819" y2="77853"/>
                        <a14:backgroundMark x1="49819" y1="77853" x2="80435" y2="71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6" t="48387" r="14249" b="17646"/>
          <a:stretch/>
        </p:blipFill>
        <p:spPr bwMode="auto">
          <a:xfrm rot="21393622">
            <a:off x="9117535" y="3158565"/>
            <a:ext cx="501590" cy="3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505767-4A12-5A47-DD78-19473B2368A1}"/>
              </a:ext>
            </a:extLst>
          </p:cNvPr>
          <p:cNvSpPr txBox="1"/>
          <p:nvPr/>
        </p:nvSpPr>
        <p:spPr>
          <a:xfrm>
            <a:off x="1272187" y="1542128"/>
            <a:ext cx="43487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Freshwater mussels: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Mostly sedentary benthic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Patchily distributed in streams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Distribution is influenced in part by hydrodynamic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E38DD5-97D4-42D7-CEC2-794293C88A94}"/>
              </a:ext>
            </a:extLst>
          </p:cNvPr>
          <p:cNvSpPr/>
          <p:nvPr/>
        </p:nvSpPr>
        <p:spPr>
          <a:xfrm>
            <a:off x="6365841" y="2009175"/>
            <a:ext cx="4876800" cy="2368731"/>
          </a:xfrm>
          <a:custGeom>
            <a:avLst/>
            <a:gdLst>
              <a:gd name="connsiteX0" fmla="*/ 69669 w 4876800"/>
              <a:gd name="connsiteY0" fmla="*/ 0 h 2368731"/>
              <a:gd name="connsiteX1" fmla="*/ 43543 w 4876800"/>
              <a:gd name="connsiteY1" fmla="*/ 43543 h 2368731"/>
              <a:gd name="connsiteX2" fmla="*/ 26126 w 4876800"/>
              <a:gd name="connsiteY2" fmla="*/ 87086 h 2368731"/>
              <a:gd name="connsiteX3" fmla="*/ 8709 w 4876800"/>
              <a:gd name="connsiteY3" fmla="*/ 121920 h 2368731"/>
              <a:gd name="connsiteX4" fmla="*/ 0 w 4876800"/>
              <a:gd name="connsiteY4" fmla="*/ 165463 h 2368731"/>
              <a:gd name="connsiteX5" fmla="*/ 8709 w 4876800"/>
              <a:gd name="connsiteY5" fmla="*/ 261257 h 2368731"/>
              <a:gd name="connsiteX6" fmla="*/ 26126 w 4876800"/>
              <a:gd name="connsiteY6" fmla="*/ 287383 h 2368731"/>
              <a:gd name="connsiteX7" fmla="*/ 130629 w 4876800"/>
              <a:gd name="connsiteY7" fmla="*/ 357051 h 2368731"/>
              <a:gd name="connsiteX8" fmla="*/ 148046 w 4876800"/>
              <a:gd name="connsiteY8" fmla="*/ 374469 h 2368731"/>
              <a:gd name="connsiteX9" fmla="*/ 243840 w 4876800"/>
              <a:gd name="connsiteY9" fmla="*/ 400594 h 2368731"/>
              <a:gd name="connsiteX10" fmla="*/ 522515 w 4876800"/>
              <a:gd name="connsiteY10" fmla="*/ 383177 h 2368731"/>
              <a:gd name="connsiteX11" fmla="*/ 566058 w 4876800"/>
              <a:gd name="connsiteY11" fmla="*/ 374469 h 2368731"/>
              <a:gd name="connsiteX12" fmla="*/ 844732 w 4876800"/>
              <a:gd name="connsiteY12" fmla="*/ 400594 h 2368731"/>
              <a:gd name="connsiteX13" fmla="*/ 879566 w 4876800"/>
              <a:gd name="connsiteY13" fmla="*/ 418011 h 2368731"/>
              <a:gd name="connsiteX14" fmla="*/ 923109 w 4876800"/>
              <a:gd name="connsiteY14" fmla="*/ 461554 h 2368731"/>
              <a:gd name="connsiteX15" fmla="*/ 940526 w 4876800"/>
              <a:gd name="connsiteY15" fmla="*/ 487680 h 2368731"/>
              <a:gd name="connsiteX16" fmla="*/ 966652 w 4876800"/>
              <a:gd name="connsiteY16" fmla="*/ 574766 h 2368731"/>
              <a:gd name="connsiteX17" fmla="*/ 975360 w 4876800"/>
              <a:gd name="connsiteY17" fmla="*/ 766354 h 2368731"/>
              <a:gd name="connsiteX18" fmla="*/ 984069 w 4876800"/>
              <a:gd name="connsiteY18" fmla="*/ 801189 h 2368731"/>
              <a:gd name="connsiteX19" fmla="*/ 992778 w 4876800"/>
              <a:gd name="connsiteY19" fmla="*/ 949234 h 2368731"/>
              <a:gd name="connsiteX20" fmla="*/ 1010195 w 4876800"/>
              <a:gd name="connsiteY20" fmla="*/ 1018903 h 2368731"/>
              <a:gd name="connsiteX21" fmla="*/ 1018903 w 4876800"/>
              <a:gd name="connsiteY21" fmla="*/ 1062446 h 2368731"/>
              <a:gd name="connsiteX22" fmla="*/ 1053738 w 4876800"/>
              <a:gd name="connsiteY22" fmla="*/ 1132114 h 2368731"/>
              <a:gd name="connsiteX23" fmla="*/ 1079863 w 4876800"/>
              <a:gd name="connsiteY23" fmla="*/ 1140823 h 2368731"/>
              <a:gd name="connsiteX24" fmla="*/ 1201783 w 4876800"/>
              <a:gd name="connsiteY24" fmla="*/ 1193074 h 2368731"/>
              <a:gd name="connsiteX25" fmla="*/ 1271452 w 4876800"/>
              <a:gd name="connsiteY25" fmla="*/ 1201783 h 2368731"/>
              <a:gd name="connsiteX26" fmla="*/ 1384663 w 4876800"/>
              <a:gd name="connsiteY26" fmla="*/ 1184366 h 2368731"/>
              <a:gd name="connsiteX27" fmla="*/ 1471749 w 4876800"/>
              <a:gd name="connsiteY27" fmla="*/ 1114697 h 2368731"/>
              <a:gd name="connsiteX28" fmla="*/ 1602378 w 4876800"/>
              <a:gd name="connsiteY28" fmla="*/ 1018903 h 2368731"/>
              <a:gd name="connsiteX29" fmla="*/ 1672046 w 4876800"/>
              <a:gd name="connsiteY29" fmla="*/ 984069 h 2368731"/>
              <a:gd name="connsiteX30" fmla="*/ 1715589 w 4876800"/>
              <a:gd name="connsiteY30" fmla="*/ 957943 h 2368731"/>
              <a:gd name="connsiteX31" fmla="*/ 1785258 w 4876800"/>
              <a:gd name="connsiteY31" fmla="*/ 940526 h 2368731"/>
              <a:gd name="connsiteX32" fmla="*/ 1950720 w 4876800"/>
              <a:gd name="connsiteY32" fmla="*/ 923109 h 2368731"/>
              <a:gd name="connsiteX33" fmla="*/ 2072640 w 4876800"/>
              <a:gd name="connsiteY33" fmla="*/ 931817 h 2368731"/>
              <a:gd name="connsiteX34" fmla="*/ 2107475 w 4876800"/>
              <a:gd name="connsiteY34" fmla="*/ 949234 h 2368731"/>
              <a:gd name="connsiteX35" fmla="*/ 2151018 w 4876800"/>
              <a:gd name="connsiteY35" fmla="*/ 966651 h 2368731"/>
              <a:gd name="connsiteX36" fmla="*/ 2246812 w 4876800"/>
              <a:gd name="connsiteY36" fmla="*/ 1027611 h 2368731"/>
              <a:gd name="connsiteX37" fmla="*/ 2264229 w 4876800"/>
              <a:gd name="connsiteY37" fmla="*/ 1045029 h 2368731"/>
              <a:gd name="connsiteX38" fmla="*/ 2281646 w 4876800"/>
              <a:gd name="connsiteY38" fmla="*/ 1088571 h 2368731"/>
              <a:gd name="connsiteX39" fmla="*/ 2299063 w 4876800"/>
              <a:gd name="connsiteY39" fmla="*/ 1123406 h 2368731"/>
              <a:gd name="connsiteX40" fmla="*/ 2307772 w 4876800"/>
              <a:gd name="connsiteY40" fmla="*/ 1210491 h 2368731"/>
              <a:gd name="connsiteX41" fmla="*/ 2342606 w 4876800"/>
              <a:gd name="connsiteY41" fmla="*/ 1506583 h 2368731"/>
              <a:gd name="connsiteX42" fmla="*/ 2360023 w 4876800"/>
              <a:gd name="connsiteY42" fmla="*/ 1550126 h 2368731"/>
              <a:gd name="connsiteX43" fmla="*/ 2403566 w 4876800"/>
              <a:gd name="connsiteY43" fmla="*/ 1619794 h 2368731"/>
              <a:gd name="connsiteX44" fmla="*/ 2420983 w 4876800"/>
              <a:gd name="connsiteY44" fmla="*/ 1654629 h 2368731"/>
              <a:gd name="connsiteX45" fmla="*/ 2534195 w 4876800"/>
              <a:gd name="connsiteY45" fmla="*/ 1724297 h 2368731"/>
              <a:gd name="connsiteX46" fmla="*/ 2638698 w 4876800"/>
              <a:gd name="connsiteY46" fmla="*/ 1741714 h 2368731"/>
              <a:gd name="connsiteX47" fmla="*/ 2830286 w 4876800"/>
              <a:gd name="connsiteY47" fmla="*/ 1724297 h 2368731"/>
              <a:gd name="connsiteX48" fmla="*/ 2873829 w 4876800"/>
              <a:gd name="connsiteY48" fmla="*/ 1706880 h 2368731"/>
              <a:gd name="connsiteX49" fmla="*/ 3187338 w 4876800"/>
              <a:gd name="connsiteY49" fmla="*/ 1628503 h 2368731"/>
              <a:gd name="connsiteX50" fmla="*/ 3230880 w 4876800"/>
              <a:gd name="connsiteY50" fmla="*/ 1611086 h 2368731"/>
              <a:gd name="connsiteX51" fmla="*/ 3265715 w 4876800"/>
              <a:gd name="connsiteY51" fmla="*/ 1602377 h 2368731"/>
              <a:gd name="connsiteX52" fmla="*/ 3335383 w 4876800"/>
              <a:gd name="connsiteY52" fmla="*/ 1576251 h 2368731"/>
              <a:gd name="connsiteX53" fmla="*/ 3518263 w 4876800"/>
              <a:gd name="connsiteY53" fmla="*/ 1584960 h 2368731"/>
              <a:gd name="connsiteX54" fmla="*/ 3614058 w 4876800"/>
              <a:gd name="connsiteY54" fmla="*/ 1611086 h 2368731"/>
              <a:gd name="connsiteX55" fmla="*/ 3666309 w 4876800"/>
              <a:gd name="connsiteY55" fmla="*/ 1619794 h 2368731"/>
              <a:gd name="connsiteX56" fmla="*/ 3692435 w 4876800"/>
              <a:gd name="connsiteY56" fmla="*/ 1637211 h 2368731"/>
              <a:gd name="connsiteX57" fmla="*/ 3727269 w 4876800"/>
              <a:gd name="connsiteY57" fmla="*/ 1654629 h 2368731"/>
              <a:gd name="connsiteX58" fmla="*/ 3762103 w 4876800"/>
              <a:gd name="connsiteY58" fmla="*/ 1698171 h 2368731"/>
              <a:gd name="connsiteX59" fmla="*/ 3796938 w 4876800"/>
              <a:gd name="connsiteY59" fmla="*/ 1733006 h 2368731"/>
              <a:gd name="connsiteX60" fmla="*/ 3814355 w 4876800"/>
              <a:gd name="connsiteY60" fmla="*/ 1759131 h 2368731"/>
              <a:gd name="connsiteX61" fmla="*/ 3840480 w 4876800"/>
              <a:gd name="connsiteY61" fmla="*/ 1785257 h 2368731"/>
              <a:gd name="connsiteX62" fmla="*/ 3866606 w 4876800"/>
              <a:gd name="connsiteY62" fmla="*/ 1828800 h 2368731"/>
              <a:gd name="connsiteX63" fmla="*/ 3962400 w 4876800"/>
              <a:gd name="connsiteY63" fmla="*/ 1907177 h 2368731"/>
              <a:gd name="connsiteX64" fmla="*/ 4032069 w 4876800"/>
              <a:gd name="connsiteY64" fmla="*/ 2011680 h 2368731"/>
              <a:gd name="connsiteX65" fmla="*/ 4110446 w 4876800"/>
              <a:gd name="connsiteY65" fmla="*/ 2081349 h 2368731"/>
              <a:gd name="connsiteX66" fmla="*/ 4188823 w 4876800"/>
              <a:gd name="connsiteY66" fmla="*/ 2133600 h 2368731"/>
              <a:gd name="connsiteX67" fmla="*/ 4267200 w 4876800"/>
              <a:gd name="connsiteY67" fmla="*/ 2168434 h 2368731"/>
              <a:gd name="connsiteX68" fmla="*/ 4293326 w 4876800"/>
              <a:gd name="connsiteY68" fmla="*/ 2185851 h 2368731"/>
              <a:gd name="connsiteX69" fmla="*/ 4371703 w 4876800"/>
              <a:gd name="connsiteY69" fmla="*/ 2211977 h 2368731"/>
              <a:gd name="connsiteX70" fmla="*/ 4467498 w 4876800"/>
              <a:gd name="connsiteY70" fmla="*/ 2238103 h 2368731"/>
              <a:gd name="connsiteX71" fmla="*/ 4580709 w 4876800"/>
              <a:gd name="connsiteY71" fmla="*/ 2272937 h 2368731"/>
              <a:gd name="connsiteX72" fmla="*/ 4702629 w 4876800"/>
              <a:gd name="connsiteY72" fmla="*/ 2307771 h 2368731"/>
              <a:gd name="connsiteX73" fmla="*/ 4798423 w 4876800"/>
              <a:gd name="connsiteY73" fmla="*/ 2342606 h 2368731"/>
              <a:gd name="connsiteX74" fmla="*/ 4841966 w 4876800"/>
              <a:gd name="connsiteY74" fmla="*/ 2360023 h 2368731"/>
              <a:gd name="connsiteX75" fmla="*/ 4876800 w 4876800"/>
              <a:gd name="connsiteY75" fmla="*/ 2368731 h 236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876800" h="2368731">
                <a:moveTo>
                  <a:pt x="69669" y="0"/>
                </a:moveTo>
                <a:cubicBezTo>
                  <a:pt x="60960" y="14514"/>
                  <a:pt x="51113" y="28403"/>
                  <a:pt x="43543" y="43543"/>
                </a:cubicBezTo>
                <a:cubicBezTo>
                  <a:pt x="36552" y="57525"/>
                  <a:pt x="32475" y="72801"/>
                  <a:pt x="26126" y="87086"/>
                </a:cubicBezTo>
                <a:cubicBezTo>
                  <a:pt x="20854" y="98949"/>
                  <a:pt x="14515" y="110309"/>
                  <a:pt x="8709" y="121920"/>
                </a:cubicBezTo>
                <a:cubicBezTo>
                  <a:pt x="5806" y="136434"/>
                  <a:pt x="0" y="150661"/>
                  <a:pt x="0" y="165463"/>
                </a:cubicBezTo>
                <a:cubicBezTo>
                  <a:pt x="0" y="197526"/>
                  <a:pt x="1991" y="229906"/>
                  <a:pt x="8709" y="261257"/>
                </a:cubicBezTo>
                <a:cubicBezTo>
                  <a:pt x="10902" y="271491"/>
                  <a:pt x="18346" y="280381"/>
                  <a:pt x="26126" y="287383"/>
                </a:cubicBezTo>
                <a:cubicBezTo>
                  <a:pt x="76159" y="332412"/>
                  <a:pt x="83257" y="333365"/>
                  <a:pt x="130629" y="357051"/>
                </a:cubicBezTo>
                <a:cubicBezTo>
                  <a:pt x="136435" y="362857"/>
                  <a:pt x="141214" y="369914"/>
                  <a:pt x="148046" y="374469"/>
                </a:cubicBezTo>
                <a:cubicBezTo>
                  <a:pt x="184313" y="398648"/>
                  <a:pt x="196791" y="393873"/>
                  <a:pt x="243840" y="400594"/>
                </a:cubicBezTo>
                <a:cubicBezTo>
                  <a:pt x="339338" y="396253"/>
                  <a:pt x="428967" y="395650"/>
                  <a:pt x="522515" y="383177"/>
                </a:cubicBezTo>
                <a:cubicBezTo>
                  <a:pt x="537187" y="381221"/>
                  <a:pt x="551544" y="377372"/>
                  <a:pt x="566058" y="374469"/>
                </a:cubicBezTo>
                <a:cubicBezTo>
                  <a:pt x="658949" y="383177"/>
                  <a:pt x="752320" y="387759"/>
                  <a:pt x="844732" y="400594"/>
                </a:cubicBezTo>
                <a:cubicBezTo>
                  <a:pt x="857590" y="402380"/>
                  <a:pt x="869593" y="409700"/>
                  <a:pt x="879566" y="418011"/>
                </a:cubicBezTo>
                <a:cubicBezTo>
                  <a:pt x="995670" y="514765"/>
                  <a:pt x="795393" y="376412"/>
                  <a:pt x="923109" y="461554"/>
                </a:cubicBezTo>
                <a:cubicBezTo>
                  <a:pt x="928915" y="470263"/>
                  <a:pt x="936275" y="478116"/>
                  <a:pt x="940526" y="487680"/>
                </a:cubicBezTo>
                <a:cubicBezTo>
                  <a:pt x="952641" y="514939"/>
                  <a:pt x="959414" y="545816"/>
                  <a:pt x="966652" y="574766"/>
                </a:cubicBezTo>
                <a:cubicBezTo>
                  <a:pt x="969555" y="638629"/>
                  <a:pt x="970457" y="702614"/>
                  <a:pt x="975360" y="766354"/>
                </a:cubicBezTo>
                <a:cubicBezTo>
                  <a:pt x="976278" y="778288"/>
                  <a:pt x="982934" y="789274"/>
                  <a:pt x="984069" y="801189"/>
                </a:cubicBezTo>
                <a:cubicBezTo>
                  <a:pt x="988756" y="850400"/>
                  <a:pt x="986888" y="900152"/>
                  <a:pt x="992778" y="949234"/>
                </a:cubicBezTo>
                <a:cubicBezTo>
                  <a:pt x="995630" y="973001"/>
                  <a:pt x="1005501" y="995430"/>
                  <a:pt x="1010195" y="1018903"/>
                </a:cubicBezTo>
                <a:cubicBezTo>
                  <a:pt x="1013098" y="1033417"/>
                  <a:pt x="1015692" y="1047997"/>
                  <a:pt x="1018903" y="1062446"/>
                </a:cubicBezTo>
                <a:cubicBezTo>
                  <a:pt x="1025719" y="1093118"/>
                  <a:pt x="1026996" y="1109828"/>
                  <a:pt x="1053738" y="1132114"/>
                </a:cubicBezTo>
                <a:cubicBezTo>
                  <a:pt x="1060790" y="1137991"/>
                  <a:pt x="1071506" y="1137024"/>
                  <a:pt x="1079863" y="1140823"/>
                </a:cubicBezTo>
                <a:cubicBezTo>
                  <a:pt x="1128363" y="1162868"/>
                  <a:pt x="1151480" y="1182295"/>
                  <a:pt x="1201783" y="1193074"/>
                </a:cubicBezTo>
                <a:cubicBezTo>
                  <a:pt x="1224667" y="1197978"/>
                  <a:pt x="1248229" y="1198880"/>
                  <a:pt x="1271452" y="1201783"/>
                </a:cubicBezTo>
                <a:cubicBezTo>
                  <a:pt x="1284256" y="1200503"/>
                  <a:pt x="1357108" y="1199674"/>
                  <a:pt x="1384663" y="1184366"/>
                </a:cubicBezTo>
                <a:cubicBezTo>
                  <a:pt x="1458873" y="1143138"/>
                  <a:pt x="1415606" y="1162203"/>
                  <a:pt x="1471749" y="1114697"/>
                </a:cubicBezTo>
                <a:cubicBezTo>
                  <a:pt x="1499300" y="1091385"/>
                  <a:pt x="1565183" y="1040157"/>
                  <a:pt x="1602378" y="1018903"/>
                </a:cubicBezTo>
                <a:cubicBezTo>
                  <a:pt x="1624921" y="1006021"/>
                  <a:pt x="1649782" y="997427"/>
                  <a:pt x="1672046" y="984069"/>
                </a:cubicBezTo>
                <a:cubicBezTo>
                  <a:pt x="1686560" y="975360"/>
                  <a:pt x="1700450" y="965513"/>
                  <a:pt x="1715589" y="957943"/>
                </a:cubicBezTo>
                <a:cubicBezTo>
                  <a:pt x="1732857" y="949309"/>
                  <a:pt x="1769638" y="943366"/>
                  <a:pt x="1785258" y="940526"/>
                </a:cubicBezTo>
                <a:cubicBezTo>
                  <a:pt x="1861912" y="926589"/>
                  <a:pt x="1847620" y="931039"/>
                  <a:pt x="1950720" y="923109"/>
                </a:cubicBezTo>
                <a:cubicBezTo>
                  <a:pt x="1991360" y="926012"/>
                  <a:pt x="2032451" y="925119"/>
                  <a:pt x="2072640" y="931817"/>
                </a:cubicBezTo>
                <a:cubicBezTo>
                  <a:pt x="2085446" y="933951"/>
                  <a:pt x="2095612" y="943962"/>
                  <a:pt x="2107475" y="949234"/>
                </a:cubicBezTo>
                <a:cubicBezTo>
                  <a:pt x="2121760" y="955583"/>
                  <a:pt x="2137036" y="959660"/>
                  <a:pt x="2151018" y="966651"/>
                </a:cubicBezTo>
                <a:cubicBezTo>
                  <a:pt x="2187219" y="984752"/>
                  <a:pt x="2216424" y="1002288"/>
                  <a:pt x="2246812" y="1027611"/>
                </a:cubicBezTo>
                <a:cubicBezTo>
                  <a:pt x="2253120" y="1032867"/>
                  <a:pt x="2258423" y="1039223"/>
                  <a:pt x="2264229" y="1045029"/>
                </a:cubicBezTo>
                <a:cubicBezTo>
                  <a:pt x="2270035" y="1059543"/>
                  <a:pt x="2275297" y="1074286"/>
                  <a:pt x="2281646" y="1088571"/>
                </a:cubicBezTo>
                <a:cubicBezTo>
                  <a:pt x="2286919" y="1100434"/>
                  <a:pt x="2296343" y="1110712"/>
                  <a:pt x="2299063" y="1123406"/>
                </a:cubicBezTo>
                <a:cubicBezTo>
                  <a:pt x="2305176" y="1151932"/>
                  <a:pt x="2305349" y="1181419"/>
                  <a:pt x="2307772" y="1210491"/>
                </a:cubicBezTo>
                <a:cubicBezTo>
                  <a:pt x="2319528" y="1351565"/>
                  <a:pt x="2309201" y="1398014"/>
                  <a:pt x="2342606" y="1506583"/>
                </a:cubicBezTo>
                <a:cubicBezTo>
                  <a:pt x="2347203" y="1521524"/>
                  <a:pt x="2353032" y="1536144"/>
                  <a:pt x="2360023" y="1550126"/>
                </a:cubicBezTo>
                <a:cubicBezTo>
                  <a:pt x="2392878" y="1615836"/>
                  <a:pt x="2375929" y="1571428"/>
                  <a:pt x="2403566" y="1619794"/>
                </a:cubicBezTo>
                <a:cubicBezTo>
                  <a:pt x="2410007" y="1631066"/>
                  <a:pt x="2413437" y="1644065"/>
                  <a:pt x="2420983" y="1654629"/>
                </a:cubicBezTo>
                <a:cubicBezTo>
                  <a:pt x="2444080" y="1686964"/>
                  <a:pt x="2504555" y="1719357"/>
                  <a:pt x="2534195" y="1724297"/>
                </a:cubicBezTo>
                <a:lnTo>
                  <a:pt x="2638698" y="1741714"/>
                </a:lnTo>
                <a:cubicBezTo>
                  <a:pt x="2665161" y="1740060"/>
                  <a:pt x="2781647" y="1737562"/>
                  <a:pt x="2830286" y="1724297"/>
                </a:cubicBezTo>
                <a:cubicBezTo>
                  <a:pt x="2845368" y="1720184"/>
                  <a:pt x="2858888" y="1711477"/>
                  <a:pt x="2873829" y="1706880"/>
                </a:cubicBezTo>
                <a:cubicBezTo>
                  <a:pt x="3053369" y="1651638"/>
                  <a:pt x="3026786" y="1660614"/>
                  <a:pt x="3187338" y="1628503"/>
                </a:cubicBezTo>
                <a:cubicBezTo>
                  <a:pt x="3201852" y="1622697"/>
                  <a:pt x="3216050" y="1616029"/>
                  <a:pt x="3230880" y="1611086"/>
                </a:cubicBezTo>
                <a:cubicBezTo>
                  <a:pt x="3242235" y="1607301"/>
                  <a:pt x="3254508" y="1606580"/>
                  <a:pt x="3265715" y="1602377"/>
                </a:cubicBezTo>
                <a:cubicBezTo>
                  <a:pt x="3356797" y="1568221"/>
                  <a:pt x="3245966" y="1598607"/>
                  <a:pt x="3335383" y="1576251"/>
                </a:cubicBezTo>
                <a:cubicBezTo>
                  <a:pt x="3396343" y="1579154"/>
                  <a:pt x="3457705" y="1577390"/>
                  <a:pt x="3518263" y="1584960"/>
                </a:cubicBezTo>
                <a:cubicBezTo>
                  <a:pt x="3551105" y="1589065"/>
                  <a:pt x="3581840" y="1603505"/>
                  <a:pt x="3614058" y="1611086"/>
                </a:cubicBezTo>
                <a:cubicBezTo>
                  <a:pt x="3631246" y="1615130"/>
                  <a:pt x="3648892" y="1616891"/>
                  <a:pt x="3666309" y="1619794"/>
                </a:cubicBezTo>
                <a:cubicBezTo>
                  <a:pt x="3675018" y="1625600"/>
                  <a:pt x="3683348" y="1632018"/>
                  <a:pt x="3692435" y="1637211"/>
                </a:cubicBezTo>
                <a:cubicBezTo>
                  <a:pt x="3703706" y="1643652"/>
                  <a:pt x="3717499" y="1646080"/>
                  <a:pt x="3727269" y="1654629"/>
                </a:cubicBezTo>
                <a:cubicBezTo>
                  <a:pt x="3741257" y="1666869"/>
                  <a:pt x="3749754" y="1684279"/>
                  <a:pt x="3762103" y="1698171"/>
                </a:cubicBezTo>
                <a:cubicBezTo>
                  <a:pt x="3773013" y="1710444"/>
                  <a:pt x="3786251" y="1720538"/>
                  <a:pt x="3796938" y="1733006"/>
                </a:cubicBezTo>
                <a:cubicBezTo>
                  <a:pt x="3803749" y="1740952"/>
                  <a:pt x="3807655" y="1751091"/>
                  <a:pt x="3814355" y="1759131"/>
                </a:cubicBezTo>
                <a:cubicBezTo>
                  <a:pt x="3822239" y="1768592"/>
                  <a:pt x="3833091" y="1775404"/>
                  <a:pt x="3840480" y="1785257"/>
                </a:cubicBezTo>
                <a:cubicBezTo>
                  <a:pt x="3850636" y="1798798"/>
                  <a:pt x="3854637" y="1816831"/>
                  <a:pt x="3866606" y="1828800"/>
                </a:cubicBezTo>
                <a:cubicBezTo>
                  <a:pt x="3890852" y="1853046"/>
                  <a:pt x="3939200" y="1875541"/>
                  <a:pt x="3962400" y="1907177"/>
                </a:cubicBezTo>
                <a:cubicBezTo>
                  <a:pt x="3987158" y="1940938"/>
                  <a:pt x="4002465" y="1982076"/>
                  <a:pt x="4032069" y="2011680"/>
                </a:cubicBezTo>
                <a:cubicBezTo>
                  <a:pt x="4061654" y="2041265"/>
                  <a:pt x="4071878" y="2053066"/>
                  <a:pt x="4110446" y="2081349"/>
                </a:cubicBezTo>
                <a:cubicBezTo>
                  <a:pt x="4135766" y="2099917"/>
                  <a:pt x="4159670" y="2121939"/>
                  <a:pt x="4188823" y="2133600"/>
                </a:cubicBezTo>
                <a:cubicBezTo>
                  <a:pt x="4219928" y="2146042"/>
                  <a:pt x="4238723" y="2152161"/>
                  <a:pt x="4267200" y="2168434"/>
                </a:cubicBezTo>
                <a:cubicBezTo>
                  <a:pt x="4276287" y="2173627"/>
                  <a:pt x="4283665" y="2181825"/>
                  <a:pt x="4293326" y="2185851"/>
                </a:cubicBezTo>
                <a:cubicBezTo>
                  <a:pt x="4318747" y="2196443"/>
                  <a:pt x="4345768" y="2202715"/>
                  <a:pt x="4371703" y="2211977"/>
                </a:cubicBezTo>
                <a:cubicBezTo>
                  <a:pt x="4445125" y="2238199"/>
                  <a:pt x="4384595" y="2224285"/>
                  <a:pt x="4467498" y="2238103"/>
                </a:cubicBezTo>
                <a:cubicBezTo>
                  <a:pt x="4602513" y="2292110"/>
                  <a:pt x="4389834" y="2209312"/>
                  <a:pt x="4580709" y="2272937"/>
                </a:cubicBezTo>
                <a:cubicBezTo>
                  <a:pt x="4655669" y="2297924"/>
                  <a:pt x="4615149" y="2285901"/>
                  <a:pt x="4702629" y="2307771"/>
                </a:cubicBezTo>
                <a:cubicBezTo>
                  <a:pt x="4782731" y="2355833"/>
                  <a:pt x="4707133" y="2317708"/>
                  <a:pt x="4798423" y="2342606"/>
                </a:cubicBezTo>
                <a:cubicBezTo>
                  <a:pt x="4813505" y="2346719"/>
                  <a:pt x="4827136" y="2355080"/>
                  <a:pt x="4841966" y="2360023"/>
                </a:cubicBezTo>
                <a:cubicBezTo>
                  <a:pt x="4853320" y="2363808"/>
                  <a:pt x="4865189" y="2365828"/>
                  <a:pt x="4876800" y="2368731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F22960-811E-89E9-77E5-5BB875156BC8}"/>
              </a:ext>
            </a:extLst>
          </p:cNvPr>
          <p:cNvSpPr/>
          <p:nvPr/>
        </p:nvSpPr>
        <p:spPr>
          <a:xfrm>
            <a:off x="6630743" y="2281823"/>
            <a:ext cx="235130" cy="221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AB061D-23CE-704C-63FF-6278AB35B21F}"/>
              </a:ext>
            </a:extLst>
          </p:cNvPr>
          <p:cNvSpPr/>
          <p:nvPr/>
        </p:nvSpPr>
        <p:spPr>
          <a:xfrm>
            <a:off x="7240735" y="2669081"/>
            <a:ext cx="235130" cy="221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E2E1197-E28A-B323-3803-ECC8A7D21979}"/>
              </a:ext>
            </a:extLst>
          </p:cNvPr>
          <p:cNvSpPr/>
          <p:nvPr/>
        </p:nvSpPr>
        <p:spPr>
          <a:xfrm>
            <a:off x="9220781" y="3588109"/>
            <a:ext cx="235130" cy="221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89FF38-C6F9-12A3-B4C3-AEB57E08865E}"/>
              </a:ext>
            </a:extLst>
          </p:cNvPr>
          <p:cNvSpPr/>
          <p:nvPr/>
        </p:nvSpPr>
        <p:spPr>
          <a:xfrm>
            <a:off x="10424628" y="4059436"/>
            <a:ext cx="235130" cy="221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520BAE-D190-54FD-1722-BEB689C33873}"/>
              </a:ext>
            </a:extLst>
          </p:cNvPr>
          <p:cNvSpPr/>
          <p:nvPr/>
        </p:nvSpPr>
        <p:spPr>
          <a:xfrm>
            <a:off x="10016856" y="3586155"/>
            <a:ext cx="235130" cy="221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Add with solid fill">
            <a:extLst>
              <a:ext uri="{FF2B5EF4-FFF2-40B4-BE49-F238E27FC236}">
                <a16:creationId xmlns:a16="http://schemas.microsoft.com/office/drawing/2014/main" id="{9463DB52-4A9E-4EA7-A534-96739D8FFB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973495">
            <a:off x="9894366" y="3450130"/>
            <a:ext cx="480110" cy="480110"/>
          </a:xfrm>
          <a:prstGeom prst="rect">
            <a:avLst/>
          </a:prstGeom>
        </p:spPr>
      </p:pic>
      <p:pic>
        <p:nvPicPr>
          <p:cNvPr id="25" name="Graphic 24" descr="Add with solid fill">
            <a:extLst>
              <a:ext uri="{FF2B5EF4-FFF2-40B4-BE49-F238E27FC236}">
                <a16:creationId xmlns:a16="http://schemas.microsoft.com/office/drawing/2014/main" id="{D3D99E5E-A47D-5726-CEDC-80C9299C7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973495">
            <a:off x="7117404" y="2528276"/>
            <a:ext cx="503172" cy="5031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7DB041B-1162-1384-714B-8A680F6142F0}"/>
              </a:ext>
            </a:extLst>
          </p:cNvPr>
          <p:cNvSpPr txBox="1"/>
          <p:nvPr/>
        </p:nvSpPr>
        <p:spPr>
          <a:xfrm>
            <a:off x="1282976" y="3902506"/>
            <a:ext cx="432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Haag et al. (2012); Lopez and Vaughn (2021)</a:t>
            </a:r>
          </a:p>
        </p:txBody>
      </p:sp>
    </p:spTree>
    <p:extLst>
      <p:ext uri="{BB962C8B-B14F-4D97-AF65-F5344CB8AC3E}">
        <p14:creationId xmlns:p14="http://schemas.microsoft.com/office/powerpoint/2010/main" val="381591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790D-18B5-122B-9657-7AA9786C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7" y="149395"/>
            <a:ext cx="7354779" cy="644472"/>
          </a:xfrm>
        </p:spPr>
        <p:txBody>
          <a:bodyPr/>
          <a:lstStyle/>
          <a:p>
            <a:r>
              <a:rPr lang="en-US"/>
              <a:t>Mussels in the San Saba River, TX</a:t>
            </a:r>
          </a:p>
        </p:txBody>
      </p:sp>
      <p:pic>
        <p:nvPicPr>
          <p:cNvPr id="9" name="Content Placeholder 8" descr="A map of a river&#10;&#10;Description automatically generated">
            <a:extLst>
              <a:ext uri="{FF2B5EF4-FFF2-40B4-BE49-F238E27FC236}">
                <a16:creationId xmlns:a16="http://schemas.microsoft.com/office/drawing/2014/main" id="{7B51592C-6707-E2DC-5CB8-7C8E67B4D8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r="1059"/>
          <a:stretch/>
        </p:blipFill>
        <p:spPr>
          <a:xfrm>
            <a:off x="1059347" y="1373343"/>
            <a:ext cx="6172200" cy="487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3C02AE50-B563-1178-3068-2D9D8BC26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98" y="1518039"/>
            <a:ext cx="4572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3167282-7DDB-597B-121F-8DFB4E191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659" y1="74864" x2="32428" y2="75000"/>
                        <a14:foregroundMark x1="32428" y1="75000" x2="37138" y2="82473"/>
                        <a14:foregroundMark x1="37138" y1="82473" x2="61775" y2="84511"/>
                        <a14:foregroundMark x1="61775" y1="84511" x2="71196" y2="79212"/>
                        <a14:foregroundMark x1="71196" y1="79212" x2="59058" y2="75136"/>
                        <a14:foregroundMark x1="59058" y1="75136" x2="51449" y2="74321"/>
                        <a14:foregroundMark x1="36775" y1="86005" x2="4076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64647" r="16869" b="7272"/>
          <a:stretch/>
        </p:blipFill>
        <p:spPr bwMode="auto">
          <a:xfrm rot="20524057">
            <a:off x="10547102" y="482852"/>
            <a:ext cx="1239227" cy="86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89AA80C1-23CA-BF61-2C14-3296EB28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91" y="467706"/>
            <a:ext cx="1040670" cy="90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773371-86C1-0856-27B0-CB2CD84CFF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3286" y1="37259" x2="31429" y2="29122"/>
                        <a14:backgroundMark x1="31714" y1="31906" x2="38000" y2="29336"/>
                        <a14:backgroundMark x1="68714" y1="29764" x2="77429" y2="33405"/>
                        <a14:backgroundMark x1="66857" y1="29979" x2="70286" y2="31049"/>
                        <a14:backgroundMark x1="66714" y1="30407" x2="66143" y2="29979"/>
                        <a14:backgroundMark x1="36429" y1="30621" x2="37286" y2="29550"/>
                        <a14:backgroundMark x1="25571" y1="70450" x2="21857" y2="65310"/>
                        <a14:backgroundMark x1="27429" y1="71520" x2="26000" y2="70021"/>
                      </a14:backgroundRemoval>
                    </a14:imgEffect>
                  </a14:imgLayer>
                </a14:imgProps>
              </a:ext>
            </a:extLst>
          </a:blip>
          <a:srcRect l="19411" t="21690" r="10913" b="17271"/>
          <a:stretch/>
        </p:blipFill>
        <p:spPr>
          <a:xfrm>
            <a:off x="9863308" y="18870"/>
            <a:ext cx="1065952" cy="6229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6B0CF9-2246-E13F-368B-BECEB8B35A33}"/>
              </a:ext>
            </a:extLst>
          </p:cNvPr>
          <p:cNvSpPr txBox="1"/>
          <p:nvPr/>
        </p:nvSpPr>
        <p:spPr>
          <a:xfrm>
            <a:off x="3053286" y="6488668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Cushway et al. (2024)</a:t>
            </a:r>
          </a:p>
        </p:txBody>
      </p:sp>
    </p:spTree>
    <p:extLst>
      <p:ext uri="{BB962C8B-B14F-4D97-AF65-F5344CB8AC3E}">
        <p14:creationId xmlns:p14="http://schemas.microsoft.com/office/powerpoint/2010/main" val="102108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790D-18B5-122B-9657-7AA9786C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4" y="221656"/>
            <a:ext cx="10028238" cy="747793"/>
          </a:xfrm>
        </p:spPr>
        <p:txBody>
          <a:bodyPr/>
          <a:lstStyle/>
          <a:p>
            <a:r>
              <a:rPr lang="en-US"/>
              <a:t>Literature review of mussel habitat preferences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2FF83-7007-327C-1489-A587D39CE2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262" t="-291" r="-93"/>
          <a:stretch/>
        </p:blipFill>
        <p:spPr>
          <a:xfrm>
            <a:off x="103359" y="2159268"/>
            <a:ext cx="11995875" cy="3506587"/>
          </a:xfrm>
        </p:spPr>
      </p:pic>
      <p:pic>
        <p:nvPicPr>
          <p:cNvPr id="7" name="Picture 7" descr="Cyrtonaias tampicoensis, Specimen #146 - UNT Digital Library">
            <a:extLst>
              <a:ext uri="{FF2B5EF4-FFF2-40B4-BE49-F238E27FC236}">
                <a16:creationId xmlns:a16="http://schemas.microsoft.com/office/drawing/2014/main" id="{375667A8-5FE9-686C-197B-B12A345C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74" y="1155529"/>
            <a:ext cx="1056904" cy="7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FF73E94-44BC-D595-78BD-65A0803C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64" y="1002039"/>
            <a:ext cx="1329683" cy="10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FFC9823-741B-5401-2087-FC7AB00A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44" y="1064893"/>
            <a:ext cx="1055253" cy="9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FC47B9B-C196-4D90-081B-DFDBFF29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52" y="1038437"/>
            <a:ext cx="960491" cy="107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1375C-61EC-6FC3-C98A-A7CF9A19AA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3286" y1="37259" x2="31429" y2="29122"/>
                        <a14:backgroundMark x1="31714" y1="31906" x2="38000" y2="29336"/>
                        <a14:backgroundMark x1="68714" y1="29764" x2="77429" y2="33405"/>
                        <a14:backgroundMark x1="66857" y1="29979" x2="70286" y2="31049"/>
                        <a14:backgroundMark x1="66714" y1="30407" x2="66143" y2="29979"/>
                        <a14:backgroundMark x1="36429" y1="30621" x2="37286" y2="29550"/>
                        <a14:backgroundMark x1="25571" y1="70450" x2="21857" y2="65310"/>
                        <a14:backgroundMark x1="27429" y1="71520" x2="26000" y2="70021"/>
                      </a14:backgroundRemoval>
                    </a14:imgEffect>
                  </a14:imgLayer>
                </a14:imgProps>
              </a:ext>
            </a:extLst>
          </a:blip>
          <a:srcRect l="19411" t="21690" r="10913" b="17271"/>
          <a:stretch/>
        </p:blipFill>
        <p:spPr>
          <a:xfrm>
            <a:off x="7698979" y="1195463"/>
            <a:ext cx="1067601" cy="623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72EB5F-6AE2-8276-3AEF-D3473BD60E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879" t="18434" r="23238" b="7865"/>
          <a:stretch/>
        </p:blipFill>
        <p:spPr>
          <a:xfrm>
            <a:off x="11050663" y="1125533"/>
            <a:ext cx="941547" cy="69555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B9673D4-04A7-2EC9-8819-D824BD41E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3659" y1="74864" x2="32428" y2="75000"/>
                        <a14:foregroundMark x1="32428" y1="75000" x2="37138" y2="82473"/>
                        <a14:foregroundMark x1="37138" y1="82473" x2="61775" y2="84511"/>
                        <a14:foregroundMark x1="61775" y1="84511" x2="71196" y2="79212"/>
                        <a14:foregroundMark x1="71196" y1="79212" x2="59058" y2="75136"/>
                        <a14:foregroundMark x1="59058" y1="75136" x2="51449" y2="74321"/>
                        <a14:foregroundMark x1="36775" y1="86005" x2="4076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64647" r="16869" b="7272"/>
          <a:stretch/>
        </p:blipFill>
        <p:spPr bwMode="auto">
          <a:xfrm rot="20524057">
            <a:off x="8831536" y="1150941"/>
            <a:ext cx="1086574" cy="7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3DB28BE-4F1B-6F5C-FA89-706B4099F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4963" y1="22483" x2="20588" y2="63034"/>
                        <a14:backgroundMark x1="20588" y1="63034" x2="20772" y2="70621"/>
                        <a14:backgroundMark x1="20772" y1="70621" x2="20772" y2="70621"/>
                        <a14:backgroundMark x1="33088" y1="66345" x2="38235" y2="88000"/>
                        <a14:backgroundMark x1="80882" y1="19862" x2="90074" y2="78759"/>
                        <a14:backgroundMark x1="90074" y1="78759" x2="81250" y2="83586"/>
                        <a14:backgroundMark x1="81250" y1="83586" x2="81066" y2="83586"/>
                        <a14:backgroundMark x1="52941" y1="31862" x2="45588" y2="41655"/>
                        <a14:backgroundMark x1="45037" y1="43586" x2="42463" y2="52966"/>
                        <a14:backgroundMark x1="42831" y1="53655" x2="42647" y2="57517"/>
                        <a14:backgroundMark x1="41912" y1="57793" x2="41360" y2="62483"/>
                        <a14:backgroundMark x1="42647" y1="59034" x2="41544" y2="63724"/>
                        <a14:backgroundMark x1="42463" y1="62759" x2="42279" y2="65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82" t="27530" r="16138" b="12405"/>
          <a:stretch/>
        </p:blipFill>
        <p:spPr bwMode="auto">
          <a:xfrm rot="15676443">
            <a:off x="6742571" y="993782"/>
            <a:ext cx="636576" cy="11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41472A-7EFF-6FF0-FE56-30DED781F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9891" y1="49178" x2="25182" y2="41370"/>
                        <a14:foregroundMark x1="36314" y1="33836" x2="45985" y2="31781"/>
                        <a14:foregroundMark x1="45985" y1="31781" x2="57847" y2="32877"/>
                        <a14:backgroundMark x1="19526" y1="45342" x2="18431" y2="48356"/>
                        <a14:backgroundMark x1="29380" y1="17671" x2="73540" y2="30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868" y="777902"/>
            <a:ext cx="1116420" cy="148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9965D0-169E-7E23-133A-AC92B2F8B4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9458" y="1131509"/>
            <a:ext cx="1055253" cy="779969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482F18CF-0D98-11CA-B9D8-8FE3872AC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38406" y1="48505" x2="70109" y2="48234"/>
                        <a14:backgroundMark x1="70109" y1="48234" x2="87138" y2="50136"/>
                        <a14:backgroundMark x1="87138" y1="50136" x2="98370" y2="54484"/>
                        <a14:backgroundMark x1="19203" y1="57745" x2="20471" y2="75679"/>
                        <a14:backgroundMark x1="20471" y1="75679" x2="27355" y2="86413"/>
                        <a14:backgroundMark x1="27355" y1="86413" x2="35145" y2="92120"/>
                        <a14:backgroundMark x1="35145" y1="92120" x2="36957" y2="92663"/>
                        <a14:backgroundMark x1="29891" y1="78668" x2="61594" y2="82065"/>
                        <a14:backgroundMark x1="86413" y1="57609" x2="64493" y2="44837"/>
                        <a14:backgroundMark x1="64493" y1="44837" x2="64493" y2="44837"/>
                        <a14:backgroundMark x1="72283" y1="74185" x2="81159" y2="73370"/>
                        <a14:backgroundMark x1="29529" y1="73234" x2="36957" y2="76902"/>
                        <a14:backgroundMark x1="39855" y1="77310" x2="49819" y2="77853"/>
                        <a14:backgroundMark x1="49819" y1="77853" x2="80435" y2="71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6" t="48387" r="14249" b="17646"/>
          <a:stretch/>
        </p:blipFill>
        <p:spPr bwMode="auto">
          <a:xfrm rot="490552">
            <a:off x="4199446" y="1143361"/>
            <a:ext cx="1181026" cy="86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10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B0D8F0-782C-6507-303A-0BD3F10E4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r="203"/>
          <a:stretch>
            <a:fillRect/>
          </a:stretch>
        </p:blipFill>
        <p:spPr bwMode="auto">
          <a:xfrm>
            <a:off x="1879743" y="800100"/>
            <a:ext cx="8161800" cy="5781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404BD9-2453-2804-DF66-6E8D4CA9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68" y="128913"/>
            <a:ext cx="9669998" cy="545927"/>
          </a:xfrm>
        </p:spPr>
        <p:txBody>
          <a:bodyPr/>
          <a:lstStyle/>
          <a:p>
            <a:pPr algn="ctr"/>
            <a:r>
              <a:rPr lang="en-US"/>
              <a:t>Conceptual ecological model for adult life stages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E056F-2734-A831-C9B8-709763B87976}"/>
              </a:ext>
            </a:extLst>
          </p:cNvPr>
          <p:cNvSpPr txBox="1"/>
          <p:nvPr/>
        </p:nvSpPr>
        <p:spPr>
          <a:xfrm>
            <a:off x="6940777" y="6217448"/>
            <a:ext cx="308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Harris and Cushway (in review)</a:t>
            </a:r>
          </a:p>
        </p:txBody>
      </p:sp>
    </p:spTree>
    <p:extLst>
      <p:ext uri="{BB962C8B-B14F-4D97-AF65-F5344CB8AC3E}">
        <p14:creationId xmlns:p14="http://schemas.microsoft.com/office/powerpoint/2010/main" val="833970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 PPT Slide Template" id="{2DDF2826-5886-6E45-8B23-91F33E0FF79A}" vid="{8854D5AF-6C39-6D40-A8AC-2F4B3F16060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F9A4ABA5C0B948BF60DB5BEA35C7D1" ma:contentTypeVersion="13" ma:contentTypeDescription="Create a new document." ma:contentTypeScope="" ma:versionID="5fe6ef7312a19d09aa96ae088bf1fb26">
  <xsd:schema xmlns:xsd="http://www.w3.org/2001/XMLSchema" xmlns:xs="http://www.w3.org/2001/XMLSchema" xmlns:p="http://schemas.microsoft.com/office/2006/metadata/properties" xmlns:ns2="013019d9-e7a9-40d4-81bb-ba3a709a6a6a" xmlns:ns3="b0db103e-d691-4372-b7c8-2fdd6182d008" targetNamespace="http://schemas.microsoft.com/office/2006/metadata/properties" ma:root="true" ma:fieldsID="4a289996cbecee83cff83426b1db0031" ns2:_="" ns3:_="">
    <xsd:import namespace="013019d9-e7a9-40d4-81bb-ba3a709a6a6a"/>
    <xsd:import namespace="b0db103e-d691-4372-b7c8-2fdd6182d0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019d9-e7a9-40d4-81bb-ba3a709a6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6c1609-49e0-4fdc-8f5b-8b798a9691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db103e-d691-4372-b7c8-2fdd6182d0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c9a64eb-3f27-4f4f-bcae-82e19c306fe3}" ma:internalName="TaxCatchAll" ma:showField="CatchAllData" ma:web="b0db103e-d691-4372-b7c8-2fdd6182d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0db103e-d691-4372-b7c8-2fdd6182d008" xsi:nil="true"/>
    <lcf76f155ced4ddcb4097134ff3c332f xmlns="013019d9-e7a9-40d4-81bb-ba3a709a6a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28349B-89D9-477F-8282-35D3F29E95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92B0AA-0D5B-4875-B538-A50746462B14}">
  <ds:schemaRefs>
    <ds:schemaRef ds:uri="013019d9-e7a9-40d4-81bb-ba3a709a6a6a"/>
    <ds:schemaRef ds:uri="b0db103e-d691-4372-b7c8-2fdd6182d0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C283AC-75D5-4C0F-9C9C-C5B39F785628}">
  <ds:schemaRefs>
    <ds:schemaRef ds:uri="013019d9-e7a9-40d4-81bb-ba3a709a6a6a"/>
    <ds:schemaRef ds:uri="b0db103e-d691-4372-b7c8-2fdd6182d00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 PowerPoint Template</Template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Developing Conceptual Ecological Models for Hydraulic Analysis</vt:lpstr>
      <vt:lpstr>Overview</vt:lpstr>
      <vt:lpstr>The Need</vt:lpstr>
      <vt:lpstr>CEM Framework for H&amp;H</vt:lpstr>
      <vt:lpstr>CEM Framework for H&amp;H</vt:lpstr>
      <vt:lpstr>Case study #1: Freshwater mussels in the San Saba River, TX</vt:lpstr>
      <vt:lpstr>Mussels in the San Saba River, TX</vt:lpstr>
      <vt:lpstr>Literature review of mussel habitat preferences</vt:lpstr>
      <vt:lpstr>Conceptual ecological model for adult life stages</vt:lpstr>
      <vt:lpstr>Linking hydraulic models with ecological analysis</vt:lpstr>
      <vt:lpstr>Case Study #2: E-flows for Rio Grande silvery minnow</vt:lpstr>
      <vt:lpstr>Linking River Engineering and Ecological Studies</vt:lpstr>
      <vt:lpstr>PowerPoint Presentation</vt:lpstr>
      <vt:lpstr>Result: Engineering Tools for Restoration</vt:lpstr>
      <vt:lpstr>Other/Future Work</vt:lpstr>
      <vt:lpstr>Summary</vt:lpstr>
      <vt:lpstr>References</vt:lpstr>
    </vt:vector>
  </TitlesOfParts>
  <Company>USACE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Harris, Aubrey E CIV USARMY CEERD-EL (USA)</dc:creator>
  <cp:revision>9</cp:revision>
  <dcterms:created xsi:type="dcterms:W3CDTF">2025-02-12T21:40:46Z</dcterms:created>
  <dcterms:modified xsi:type="dcterms:W3CDTF">2025-02-19T17:37:11Z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0x01010049F9A4ABA5C0B948BF60DB5BEA35C7D1</vt:lpwstr>
  </property>
  <property fmtid="{D5CDD505-2E9C-101B-9397-08002B2CF9AE}" pid="3" name="MediaServiceImageTags">
    <vt:lpwstr/>
  </property>
</Properties>
</file>