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17" r:id="rId5"/>
    <p:sldId id="319" r:id="rId6"/>
    <p:sldId id="320" r:id="rId7"/>
    <p:sldId id="333" r:id="rId8"/>
    <p:sldId id="321" r:id="rId9"/>
    <p:sldId id="322" r:id="rId10"/>
    <p:sldId id="323" r:id="rId11"/>
    <p:sldId id="334" r:id="rId12"/>
    <p:sldId id="324" r:id="rId13"/>
    <p:sldId id="329" r:id="rId14"/>
    <p:sldId id="325" r:id="rId15"/>
    <p:sldId id="326" r:id="rId16"/>
    <p:sldId id="331" r:id="rId17"/>
    <p:sldId id="327" r:id="rId18"/>
    <p:sldId id="3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A47"/>
    <a:srgbClr val="636A58"/>
    <a:srgbClr val="D1D8B7"/>
    <a:srgbClr val="A09D79"/>
    <a:srgbClr val="AD5C4D"/>
    <a:srgbClr val="543E35"/>
    <a:srgbClr val="637700"/>
    <a:srgbClr val="FFF4ED"/>
    <a:srgbClr val="5E6A7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667" autoAdjust="0"/>
  </p:normalViewPr>
  <p:slideViewPr>
    <p:cSldViewPr snapToGrid="0">
      <p:cViewPr varScale="1">
        <p:scale>
          <a:sx n="129" d="100"/>
          <a:sy n="129" d="100"/>
        </p:scale>
        <p:origin x="1464" y="132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-1080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C3C4C-5827-4D08-9D9C-F610E80C6687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D5B452-9313-496F-83AA-109C3FE91C37}">
      <dgm:prSet phldrT="[Text]" custT="1"/>
      <dgm:spPr/>
      <dgm:t>
        <a:bodyPr/>
        <a:lstStyle/>
        <a:p>
          <a:r>
            <a:rPr lang="en-US" sz="3200" dirty="0"/>
            <a:t>Individual</a:t>
          </a:r>
        </a:p>
      </dgm:t>
    </dgm:pt>
    <dgm:pt modelId="{E90C462B-CF21-409C-A4DA-DF16FCCC925F}" type="parTrans" cxnId="{E4F797D4-C8EC-4596-8802-7BBB678D2968}">
      <dgm:prSet/>
      <dgm:spPr/>
      <dgm:t>
        <a:bodyPr/>
        <a:lstStyle/>
        <a:p>
          <a:endParaRPr lang="en-US"/>
        </a:p>
      </dgm:t>
    </dgm:pt>
    <dgm:pt modelId="{E6BBFBD9-9E2F-456C-A65C-1D65660202B1}" type="sibTrans" cxnId="{E4F797D4-C8EC-4596-8802-7BBB678D2968}">
      <dgm:prSet/>
      <dgm:spPr/>
      <dgm:t>
        <a:bodyPr/>
        <a:lstStyle/>
        <a:p>
          <a:endParaRPr lang="en-US"/>
        </a:p>
      </dgm:t>
    </dgm:pt>
    <dgm:pt modelId="{7C1BC0E7-9232-47E4-9AE1-D33B5B474E3B}">
      <dgm:prSet phldrT="[Text]" custT="1"/>
      <dgm:spPr/>
      <dgm:t>
        <a:bodyPr/>
        <a:lstStyle/>
        <a:p>
          <a:r>
            <a:rPr lang="en-US" sz="1800" b="1" dirty="0"/>
            <a:t>Behavior</a:t>
          </a:r>
        </a:p>
      </dgm:t>
    </dgm:pt>
    <dgm:pt modelId="{C2D757C1-6F48-45BB-8EAC-C9D2FE2F3652}" type="parTrans" cxnId="{4A9C09FC-E22A-496F-AF40-E47F07835858}">
      <dgm:prSet/>
      <dgm:spPr/>
      <dgm:t>
        <a:bodyPr/>
        <a:lstStyle/>
        <a:p>
          <a:endParaRPr lang="en-US"/>
        </a:p>
      </dgm:t>
    </dgm:pt>
    <dgm:pt modelId="{89501D12-143E-4F71-863C-3674C5377820}" type="sibTrans" cxnId="{4A9C09FC-E22A-496F-AF40-E47F07835858}">
      <dgm:prSet/>
      <dgm:spPr/>
      <dgm:t>
        <a:bodyPr/>
        <a:lstStyle/>
        <a:p>
          <a:endParaRPr lang="en-US"/>
        </a:p>
      </dgm:t>
    </dgm:pt>
    <dgm:pt modelId="{18C8C4A7-74BF-4CB6-93A2-61BA69FDE89F}">
      <dgm:prSet phldrT="[Text]" custT="1"/>
      <dgm:spPr/>
      <dgm:t>
        <a:bodyPr/>
        <a:lstStyle/>
        <a:p>
          <a:r>
            <a:rPr lang="en-US" sz="3200" dirty="0"/>
            <a:t>Population and community</a:t>
          </a:r>
        </a:p>
      </dgm:t>
    </dgm:pt>
    <dgm:pt modelId="{C5F2D7BF-EE3F-4ED4-B94F-E56A5E3D743A}" type="parTrans" cxnId="{38A76321-83C8-4E55-AF24-21ABD6D08A9A}">
      <dgm:prSet/>
      <dgm:spPr/>
      <dgm:t>
        <a:bodyPr/>
        <a:lstStyle/>
        <a:p>
          <a:endParaRPr lang="en-US"/>
        </a:p>
      </dgm:t>
    </dgm:pt>
    <dgm:pt modelId="{A954AD06-9042-4512-9064-5242F687F8DE}" type="sibTrans" cxnId="{38A76321-83C8-4E55-AF24-21ABD6D08A9A}">
      <dgm:prSet/>
      <dgm:spPr/>
      <dgm:t>
        <a:bodyPr/>
        <a:lstStyle/>
        <a:p>
          <a:endParaRPr lang="en-US"/>
        </a:p>
      </dgm:t>
    </dgm:pt>
    <dgm:pt modelId="{C998FF25-E2F6-4590-9362-9C9F23351C1D}">
      <dgm:prSet phldrT="[Text]" custT="1"/>
      <dgm:spPr/>
      <dgm:t>
        <a:bodyPr/>
        <a:lstStyle/>
        <a:p>
          <a:r>
            <a:rPr lang="en-US" sz="1800" b="1" dirty="0"/>
            <a:t>Production</a:t>
          </a:r>
        </a:p>
      </dgm:t>
    </dgm:pt>
    <dgm:pt modelId="{B3A3B443-4D5F-4EB4-ADE9-852F25D5D9BF}" type="parTrans" cxnId="{E3B326E2-9D97-4E67-A6E1-A49EA4639654}">
      <dgm:prSet/>
      <dgm:spPr/>
      <dgm:t>
        <a:bodyPr/>
        <a:lstStyle/>
        <a:p>
          <a:endParaRPr lang="en-US"/>
        </a:p>
      </dgm:t>
    </dgm:pt>
    <dgm:pt modelId="{7F472AF8-E568-4EEA-9862-F895DB281174}" type="sibTrans" cxnId="{E3B326E2-9D97-4E67-A6E1-A49EA4639654}">
      <dgm:prSet/>
      <dgm:spPr/>
      <dgm:t>
        <a:bodyPr/>
        <a:lstStyle/>
        <a:p>
          <a:endParaRPr lang="en-US"/>
        </a:p>
      </dgm:t>
    </dgm:pt>
    <dgm:pt modelId="{CF7C3EFC-E71A-47E0-AE0F-C7B17901408A}">
      <dgm:prSet phldrT="[Text]" custT="1"/>
      <dgm:spPr/>
      <dgm:t>
        <a:bodyPr/>
        <a:lstStyle/>
        <a:p>
          <a:r>
            <a:rPr lang="en-US" sz="1800" b="1" dirty="0"/>
            <a:t>Growth</a:t>
          </a:r>
        </a:p>
      </dgm:t>
    </dgm:pt>
    <dgm:pt modelId="{D8786C9A-CF49-4CEB-933A-C1BDB5D0436C}" type="parTrans" cxnId="{2E6F37FC-EB86-4F75-9B2F-F8956DF70B69}">
      <dgm:prSet/>
      <dgm:spPr/>
      <dgm:t>
        <a:bodyPr/>
        <a:lstStyle/>
        <a:p>
          <a:endParaRPr lang="en-US"/>
        </a:p>
      </dgm:t>
    </dgm:pt>
    <dgm:pt modelId="{600A258E-01A3-49B9-9876-8AA3DF2A9E52}" type="sibTrans" cxnId="{2E6F37FC-EB86-4F75-9B2F-F8956DF70B69}">
      <dgm:prSet/>
      <dgm:spPr/>
      <dgm:t>
        <a:bodyPr/>
        <a:lstStyle/>
        <a:p>
          <a:endParaRPr lang="en-US"/>
        </a:p>
      </dgm:t>
    </dgm:pt>
    <dgm:pt modelId="{53C12984-EAAD-4A80-A3A0-C8DFF9E78ED4}">
      <dgm:prSet phldrT="[Text]" custT="1"/>
      <dgm:spPr/>
      <dgm:t>
        <a:bodyPr/>
        <a:lstStyle/>
        <a:p>
          <a:r>
            <a:rPr lang="en-US" sz="1800" b="1" dirty="0"/>
            <a:t>Development</a:t>
          </a:r>
        </a:p>
      </dgm:t>
    </dgm:pt>
    <dgm:pt modelId="{10420C31-2889-43CF-960F-693243EB78EE}" type="parTrans" cxnId="{37413032-E274-4C23-A67C-F0CF4AEC1721}">
      <dgm:prSet/>
      <dgm:spPr/>
      <dgm:t>
        <a:bodyPr/>
        <a:lstStyle/>
        <a:p>
          <a:endParaRPr lang="en-US"/>
        </a:p>
      </dgm:t>
    </dgm:pt>
    <dgm:pt modelId="{BD9E2989-C8EE-4060-8FAA-211B8F3255C6}" type="sibTrans" cxnId="{37413032-E274-4C23-A67C-F0CF4AEC1721}">
      <dgm:prSet/>
      <dgm:spPr/>
      <dgm:t>
        <a:bodyPr/>
        <a:lstStyle/>
        <a:p>
          <a:endParaRPr lang="en-US"/>
        </a:p>
      </dgm:t>
    </dgm:pt>
    <dgm:pt modelId="{4D161124-D6EC-4CDF-9039-63F097C8ABAE}">
      <dgm:prSet phldrT="[Text]" custT="1"/>
      <dgm:spPr/>
      <dgm:t>
        <a:bodyPr/>
        <a:lstStyle/>
        <a:p>
          <a:r>
            <a:rPr lang="en-US" sz="1800" b="1" dirty="0"/>
            <a:t>Reproduction</a:t>
          </a:r>
        </a:p>
      </dgm:t>
    </dgm:pt>
    <dgm:pt modelId="{E08F7AB6-EFAC-463F-8D87-F42FAD62B1BF}" type="parTrans" cxnId="{6C5EB6D6-783C-4FA2-8E11-044220F0DF98}">
      <dgm:prSet/>
      <dgm:spPr/>
      <dgm:t>
        <a:bodyPr/>
        <a:lstStyle/>
        <a:p>
          <a:endParaRPr lang="en-US"/>
        </a:p>
      </dgm:t>
    </dgm:pt>
    <dgm:pt modelId="{C9DACC44-73BD-47CB-8A5C-B29425C6B30F}" type="sibTrans" cxnId="{6C5EB6D6-783C-4FA2-8E11-044220F0DF98}">
      <dgm:prSet/>
      <dgm:spPr/>
      <dgm:t>
        <a:bodyPr/>
        <a:lstStyle/>
        <a:p>
          <a:endParaRPr lang="en-US"/>
        </a:p>
      </dgm:t>
    </dgm:pt>
    <dgm:pt modelId="{A6D250EB-C86A-40BA-944B-CBC6568CAD8A}">
      <dgm:prSet phldrT="[Text]" custT="1"/>
      <dgm:spPr/>
      <dgm:t>
        <a:bodyPr/>
        <a:lstStyle/>
        <a:p>
          <a:r>
            <a:rPr lang="en-US" sz="3200" dirty="0"/>
            <a:t>Ecosystem</a:t>
          </a:r>
        </a:p>
      </dgm:t>
    </dgm:pt>
    <dgm:pt modelId="{1741BA41-0D66-4F5F-A2F2-012A448E2B42}" type="parTrans" cxnId="{9A50BF24-BCDE-4F6A-A43F-339613A22FED}">
      <dgm:prSet/>
      <dgm:spPr/>
      <dgm:t>
        <a:bodyPr/>
        <a:lstStyle/>
        <a:p>
          <a:endParaRPr lang="en-US"/>
        </a:p>
      </dgm:t>
    </dgm:pt>
    <dgm:pt modelId="{1C95B808-442D-487A-A1EB-3882C7975840}" type="sibTrans" cxnId="{9A50BF24-BCDE-4F6A-A43F-339613A22FED}">
      <dgm:prSet/>
      <dgm:spPr/>
      <dgm:t>
        <a:bodyPr/>
        <a:lstStyle/>
        <a:p>
          <a:endParaRPr lang="en-US"/>
        </a:p>
      </dgm:t>
    </dgm:pt>
    <dgm:pt modelId="{D0A074F5-0BD1-4A82-8484-01A74AD2D8DD}">
      <dgm:prSet custT="1"/>
      <dgm:spPr/>
      <dgm:t>
        <a:bodyPr/>
        <a:lstStyle/>
        <a:p>
          <a:r>
            <a:rPr lang="en-US" sz="1800" b="1" dirty="0"/>
            <a:t>Species distribution</a:t>
          </a:r>
        </a:p>
      </dgm:t>
    </dgm:pt>
    <dgm:pt modelId="{7EBE60C9-5E4A-4C4B-B07E-B97229FB4E76}" type="parTrans" cxnId="{0F69ED79-B259-4404-935B-FAB395F50959}">
      <dgm:prSet/>
      <dgm:spPr/>
      <dgm:t>
        <a:bodyPr/>
        <a:lstStyle/>
        <a:p>
          <a:endParaRPr lang="en-US"/>
        </a:p>
      </dgm:t>
    </dgm:pt>
    <dgm:pt modelId="{765A49BF-135C-4406-899E-FDD2B0B504F8}" type="sibTrans" cxnId="{0F69ED79-B259-4404-935B-FAB395F50959}">
      <dgm:prSet/>
      <dgm:spPr/>
      <dgm:t>
        <a:bodyPr/>
        <a:lstStyle/>
        <a:p>
          <a:endParaRPr lang="en-US"/>
        </a:p>
      </dgm:t>
    </dgm:pt>
    <dgm:pt modelId="{99CEAE32-0045-48E5-9B0D-6B0F9804A51E}">
      <dgm:prSet custT="1"/>
      <dgm:spPr/>
      <dgm:t>
        <a:bodyPr/>
        <a:lstStyle/>
        <a:p>
          <a:r>
            <a:rPr lang="en-US" sz="1800" b="1" dirty="0"/>
            <a:t>Habitat suitability</a:t>
          </a:r>
        </a:p>
      </dgm:t>
    </dgm:pt>
    <dgm:pt modelId="{8A673472-5ACD-46F7-ACC6-B0610BE33A31}" type="parTrans" cxnId="{B73FE608-B558-47F1-AC32-F1B49538F614}">
      <dgm:prSet/>
      <dgm:spPr/>
      <dgm:t>
        <a:bodyPr/>
        <a:lstStyle/>
        <a:p>
          <a:endParaRPr lang="en-US"/>
        </a:p>
      </dgm:t>
    </dgm:pt>
    <dgm:pt modelId="{AF76FA22-ED87-449D-94FA-1F204A4BC368}" type="sibTrans" cxnId="{B73FE608-B558-47F1-AC32-F1B49538F614}">
      <dgm:prSet/>
      <dgm:spPr/>
      <dgm:t>
        <a:bodyPr/>
        <a:lstStyle/>
        <a:p>
          <a:endParaRPr lang="en-US"/>
        </a:p>
      </dgm:t>
    </dgm:pt>
    <dgm:pt modelId="{B592A20D-27FE-47FA-8ED0-5B16E1FBED37}">
      <dgm:prSet custT="1"/>
      <dgm:spPr/>
      <dgm:t>
        <a:bodyPr/>
        <a:lstStyle/>
        <a:p>
          <a:r>
            <a:rPr lang="en-US" sz="1800" b="1" dirty="0"/>
            <a:t>Reproduction (spawning and migratory cues)</a:t>
          </a:r>
        </a:p>
      </dgm:t>
    </dgm:pt>
    <dgm:pt modelId="{22C68B18-9BFD-4CA4-A10B-C02F0C8B5F8A}" type="parTrans" cxnId="{678ABE1B-2B33-4BDF-BF7C-BF58C2AF8236}">
      <dgm:prSet/>
      <dgm:spPr/>
      <dgm:t>
        <a:bodyPr/>
        <a:lstStyle/>
        <a:p>
          <a:endParaRPr lang="en-US"/>
        </a:p>
      </dgm:t>
    </dgm:pt>
    <dgm:pt modelId="{8F274429-C574-42FB-B7F9-378ADE40A8D6}" type="sibTrans" cxnId="{678ABE1B-2B33-4BDF-BF7C-BF58C2AF8236}">
      <dgm:prSet/>
      <dgm:spPr/>
      <dgm:t>
        <a:bodyPr/>
        <a:lstStyle/>
        <a:p>
          <a:endParaRPr lang="en-US"/>
        </a:p>
      </dgm:t>
    </dgm:pt>
    <dgm:pt modelId="{A6DA826B-92DB-4913-83A5-ACD31A3E42F9}">
      <dgm:prSet custT="1"/>
      <dgm:spPr/>
      <dgm:t>
        <a:bodyPr/>
        <a:lstStyle/>
        <a:p>
          <a:r>
            <a:rPr lang="en-US" sz="1800" b="1" dirty="0"/>
            <a:t>Food web dynamics</a:t>
          </a:r>
        </a:p>
      </dgm:t>
    </dgm:pt>
    <dgm:pt modelId="{738940EF-B271-496C-9ED5-AB4ADBE77083}" type="parTrans" cxnId="{3BE1567A-4233-46AF-BFF5-F98BA1A41595}">
      <dgm:prSet/>
      <dgm:spPr/>
      <dgm:t>
        <a:bodyPr/>
        <a:lstStyle/>
        <a:p>
          <a:endParaRPr lang="en-US"/>
        </a:p>
      </dgm:t>
    </dgm:pt>
    <dgm:pt modelId="{EB6F9CC2-2580-4EFF-B73B-46D7689E8F1F}" type="sibTrans" cxnId="{3BE1567A-4233-46AF-BFF5-F98BA1A41595}">
      <dgm:prSet/>
      <dgm:spPr/>
      <dgm:t>
        <a:bodyPr/>
        <a:lstStyle/>
        <a:p>
          <a:endParaRPr lang="en-US"/>
        </a:p>
      </dgm:t>
    </dgm:pt>
    <dgm:pt modelId="{240F2474-E92F-4016-9BC8-CEE3EC9F506E}">
      <dgm:prSet phldrT="[Text]" custT="1"/>
      <dgm:spPr/>
      <dgm:t>
        <a:bodyPr/>
        <a:lstStyle/>
        <a:p>
          <a:r>
            <a:rPr lang="en-US" sz="1800" b="1" dirty="0"/>
            <a:t>Respiration</a:t>
          </a:r>
        </a:p>
      </dgm:t>
    </dgm:pt>
    <dgm:pt modelId="{C1DFB44E-9BB5-41F4-A4AF-08E747B1FE35}" type="parTrans" cxnId="{137D859F-3F39-4A35-84FC-BC70441C5A1F}">
      <dgm:prSet/>
      <dgm:spPr/>
      <dgm:t>
        <a:bodyPr/>
        <a:lstStyle/>
        <a:p>
          <a:endParaRPr lang="en-US"/>
        </a:p>
      </dgm:t>
    </dgm:pt>
    <dgm:pt modelId="{3DA3DFFF-A7B1-4E6A-86C3-847E43481E52}" type="sibTrans" cxnId="{137D859F-3F39-4A35-84FC-BC70441C5A1F}">
      <dgm:prSet/>
      <dgm:spPr/>
      <dgm:t>
        <a:bodyPr/>
        <a:lstStyle/>
        <a:p>
          <a:endParaRPr lang="en-US"/>
        </a:p>
      </dgm:t>
    </dgm:pt>
    <dgm:pt modelId="{71680131-B7EC-4E1B-A5B4-010EC2B4819E}">
      <dgm:prSet phldrT="[Text]" custT="1"/>
      <dgm:spPr/>
      <dgm:t>
        <a:bodyPr/>
        <a:lstStyle/>
        <a:p>
          <a:r>
            <a:rPr lang="en-US" sz="1800" b="1" dirty="0"/>
            <a:t>Nutrient cycling rates</a:t>
          </a:r>
        </a:p>
      </dgm:t>
    </dgm:pt>
    <dgm:pt modelId="{FFD78B84-BC80-4ADB-B47E-D261CF6DF287}" type="parTrans" cxnId="{5183BCFA-00C9-4AFB-B6F5-0848DE0AE84F}">
      <dgm:prSet/>
      <dgm:spPr/>
      <dgm:t>
        <a:bodyPr/>
        <a:lstStyle/>
        <a:p>
          <a:endParaRPr lang="en-US"/>
        </a:p>
      </dgm:t>
    </dgm:pt>
    <dgm:pt modelId="{7FDBCF0C-AC23-4106-B12C-8CA94B48A250}" type="sibTrans" cxnId="{5183BCFA-00C9-4AFB-B6F5-0848DE0AE84F}">
      <dgm:prSet/>
      <dgm:spPr/>
      <dgm:t>
        <a:bodyPr/>
        <a:lstStyle/>
        <a:p>
          <a:endParaRPr lang="en-US"/>
        </a:p>
      </dgm:t>
    </dgm:pt>
    <dgm:pt modelId="{E2993C32-7249-4D26-929C-E665063BD5E6}">
      <dgm:prSet phldrT="[Text]" custT="1"/>
      <dgm:spPr/>
      <dgm:t>
        <a:bodyPr/>
        <a:lstStyle/>
        <a:p>
          <a:r>
            <a:rPr lang="en-US" sz="1800" b="1" dirty="0"/>
            <a:t>Eutrophication</a:t>
          </a:r>
        </a:p>
      </dgm:t>
    </dgm:pt>
    <dgm:pt modelId="{9E816D31-D15F-4E9A-9468-CA1BD6A1CEDA}" type="parTrans" cxnId="{6E66D515-826C-4B85-B014-3A189B9015B7}">
      <dgm:prSet/>
      <dgm:spPr/>
      <dgm:t>
        <a:bodyPr/>
        <a:lstStyle/>
        <a:p>
          <a:endParaRPr lang="en-US"/>
        </a:p>
      </dgm:t>
    </dgm:pt>
    <dgm:pt modelId="{381A8B18-4F58-4CEE-98A5-E6A89AC15361}" type="sibTrans" cxnId="{6E66D515-826C-4B85-B014-3A189B9015B7}">
      <dgm:prSet/>
      <dgm:spPr/>
      <dgm:t>
        <a:bodyPr/>
        <a:lstStyle/>
        <a:p>
          <a:endParaRPr lang="en-US"/>
        </a:p>
      </dgm:t>
    </dgm:pt>
    <dgm:pt modelId="{87E78AC3-74A5-41B6-AFB4-7BE75C5DF3B0}">
      <dgm:prSet phldrT="[Text]"/>
      <dgm:spPr/>
      <dgm:t>
        <a:bodyPr/>
        <a:lstStyle/>
        <a:p>
          <a:endParaRPr lang="en-US" sz="1200" dirty="0"/>
        </a:p>
      </dgm:t>
    </dgm:pt>
    <dgm:pt modelId="{66C56D14-877B-402E-89EA-C7DD095BAE69}" type="parTrans" cxnId="{85B25BE9-2F4A-4E15-948A-09D29FFEFC80}">
      <dgm:prSet/>
      <dgm:spPr/>
      <dgm:t>
        <a:bodyPr/>
        <a:lstStyle/>
        <a:p>
          <a:endParaRPr lang="en-US"/>
        </a:p>
      </dgm:t>
    </dgm:pt>
    <dgm:pt modelId="{FE3966D5-ACBF-4583-B8DC-D839218FAD8E}" type="sibTrans" cxnId="{85B25BE9-2F4A-4E15-948A-09D29FFEFC80}">
      <dgm:prSet/>
      <dgm:spPr/>
      <dgm:t>
        <a:bodyPr/>
        <a:lstStyle/>
        <a:p>
          <a:endParaRPr lang="en-US"/>
        </a:p>
      </dgm:t>
    </dgm:pt>
    <dgm:pt modelId="{DB824129-2B66-4EEE-B4E1-49FEA670D4EF}" type="pres">
      <dgm:prSet presAssocID="{F62C3C4C-5827-4D08-9D9C-F610E80C6687}" presName="Name0" presStyleCnt="0">
        <dgm:presLayoutVars>
          <dgm:dir/>
          <dgm:animLvl val="lvl"/>
          <dgm:resizeHandles/>
        </dgm:presLayoutVars>
      </dgm:prSet>
      <dgm:spPr/>
    </dgm:pt>
    <dgm:pt modelId="{37160AF4-2CD8-47D0-BE96-E895FAAE8C30}" type="pres">
      <dgm:prSet presAssocID="{19D5B452-9313-496F-83AA-109C3FE91C37}" presName="linNode" presStyleCnt="0"/>
      <dgm:spPr/>
    </dgm:pt>
    <dgm:pt modelId="{C0C94A6B-01DC-4652-BEE6-5E684C99FCC8}" type="pres">
      <dgm:prSet presAssocID="{19D5B452-9313-496F-83AA-109C3FE91C37}" presName="parentShp" presStyleLbl="node1" presStyleIdx="0" presStyleCnt="3">
        <dgm:presLayoutVars>
          <dgm:bulletEnabled val="1"/>
        </dgm:presLayoutVars>
      </dgm:prSet>
      <dgm:spPr/>
    </dgm:pt>
    <dgm:pt modelId="{592177FB-3FF8-489E-97F2-0B304BCDBCE4}" type="pres">
      <dgm:prSet presAssocID="{19D5B452-9313-496F-83AA-109C3FE91C37}" presName="childShp" presStyleLbl="bgAccFollowNode1" presStyleIdx="0" presStyleCnt="3" custScaleX="99709">
        <dgm:presLayoutVars>
          <dgm:bulletEnabled val="1"/>
        </dgm:presLayoutVars>
      </dgm:prSet>
      <dgm:spPr/>
    </dgm:pt>
    <dgm:pt modelId="{5F31F862-7AAC-4F0E-A072-AAE4C23DB830}" type="pres">
      <dgm:prSet presAssocID="{E6BBFBD9-9E2F-456C-A65C-1D65660202B1}" presName="spacing" presStyleCnt="0"/>
      <dgm:spPr/>
    </dgm:pt>
    <dgm:pt modelId="{E445A601-D34D-410C-9526-B195B48DAFE6}" type="pres">
      <dgm:prSet presAssocID="{18C8C4A7-74BF-4CB6-93A2-61BA69FDE89F}" presName="linNode" presStyleCnt="0"/>
      <dgm:spPr/>
    </dgm:pt>
    <dgm:pt modelId="{9926D9A6-1129-4434-B4E2-64A9347E3C82}" type="pres">
      <dgm:prSet presAssocID="{18C8C4A7-74BF-4CB6-93A2-61BA69FDE89F}" presName="parentShp" presStyleLbl="node1" presStyleIdx="1" presStyleCnt="3">
        <dgm:presLayoutVars>
          <dgm:bulletEnabled val="1"/>
        </dgm:presLayoutVars>
      </dgm:prSet>
      <dgm:spPr/>
    </dgm:pt>
    <dgm:pt modelId="{9CF214AE-78F4-4CE9-9FC0-7A372348D740}" type="pres">
      <dgm:prSet presAssocID="{18C8C4A7-74BF-4CB6-93A2-61BA69FDE89F}" presName="childShp" presStyleLbl="bgAccFollowNode1" presStyleIdx="1" presStyleCnt="3">
        <dgm:presLayoutVars>
          <dgm:bulletEnabled val="1"/>
        </dgm:presLayoutVars>
      </dgm:prSet>
      <dgm:spPr/>
    </dgm:pt>
    <dgm:pt modelId="{1F0DFE1E-F8EF-4DA7-ACAF-F1E9500D7134}" type="pres">
      <dgm:prSet presAssocID="{A954AD06-9042-4512-9064-5242F687F8DE}" presName="spacing" presStyleCnt="0"/>
      <dgm:spPr/>
    </dgm:pt>
    <dgm:pt modelId="{8E983B0F-BE0D-45AE-B62A-A84D6477F010}" type="pres">
      <dgm:prSet presAssocID="{A6D250EB-C86A-40BA-944B-CBC6568CAD8A}" presName="linNode" presStyleCnt="0"/>
      <dgm:spPr/>
    </dgm:pt>
    <dgm:pt modelId="{E4BB42D7-97EF-429A-AA0E-2405272FD5B1}" type="pres">
      <dgm:prSet presAssocID="{A6D250EB-C86A-40BA-944B-CBC6568CAD8A}" presName="parentShp" presStyleLbl="node1" presStyleIdx="2" presStyleCnt="3" custScaleX="95675">
        <dgm:presLayoutVars>
          <dgm:bulletEnabled val="1"/>
        </dgm:presLayoutVars>
      </dgm:prSet>
      <dgm:spPr/>
    </dgm:pt>
    <dgm:pt modelId="{F1E971E1-DBD3-40B9-8A2F-7179E04FC5FE}" type="pres">
      <dgm:prSet presAssocID="{A6D250EB-C86A-40BA-944B-CBC6568CAD8A}" presName="childShp" presStyleLbl="bgAccFollowNode1" presStyleIdx="2" presStyleCnt="3" custLinFactNeighborX="1319">
        <dgm:presLayoutVars>
          <dgm:bulletEnabled val="1"/>
        </dgm:presLayoutVars>
      </dgm:prSet>
      <dgm:spPr/>
    </dgm:pt>
  </dgm:ptLst>
  <dgm:cxnLst>
    <dgm:cxn modelId="{94509008-690B-4BE4-83F3-75695DC428BB}" type="presOf" srcId="{A6D250EB-C86A-40BA-944B-CBC6568CAD8A}" destId="{E4BB42D7-97EF-429A-AA0E-2405272FD5B1}" srcOrd="0" destOrd="0" presId="urn:microsoft.com/office/officeart/2005/8/layout/vList6"/>
    <dgm:cxn modelId="{16FC9608-C3C4-48E2-B8DE-1E7EAD5898E5}" type="presOf" srcId="{A6DA826B-92DB-4913-83A5-ACD31A3E42F9}" destId="{9CF214AE-78F4-4CE9-9FC0-7A372348D740}" srcOrd="0" destOrd="3" presId="urn:microsoft.com/office/officeart/2005/8/layout/vList6"/>
    <dgm:cxn modelId="{B73FE608-B558-47F1-AC32-F1B49538F614}" srcId="{18C8C4A7-74BF-4CB6-93A2-61BA69FDE89F}" destId="{99CEAE32-0045-48E5-9B0D-6B0F9804A51E}" srcOrd="1" destOrd="0" parTransId="{8A673472-5ACD-46F7-ACC6-B0610BE33A31}" sibTransId="{AF76FA22-ED87-449D-94FA-1F204A4BC368}"/>
    <dgm:cxn modelId="{6E66D515-826C-4B85-B014-3A189B9015B7}" srcId="{A6D250EB-C86A-40BA-944B-CBC6568CAD8A}" destId="{E2993C32-7249-4D26-929C-E665063BD5E6}" srcOrd="3" destOrd="0" parTransId="{9E816D31-D15F-4E9A-9468-CA1BD6A1CEDA}" sibTransId="{381A8B18-4F58-4CEE-98A5-E6A89AC15361}"/>
    <dgm:cxn modelId="{B69A1E17-1BD9-4D5F-9C28-71C4BE984BF9}" type="presOf" srcId="{7C1BC0E7-9232-47E4-9AE1-D33B5B474E3B}" destId="{592177FB-3FF8-489E-97F2-0B304BCDBCE4}" srcOrd="0" destOrd="0" presId="urn:microsoft.com/office/officeart/2005/8/layout/vList6"/>
    <dgm:cxn modelId="{678ABE1B-2B33-4BDF-BF7C-BF58C2AF8236}" srcId="{18C8C4A7-74BF-4CB6-93A2-61BA69FDE89F}" destId="{B592A20D-27FE-47FA-8ED0-5B16E1FBED37}" srcOrd="2" destOrd="0" parTransId="{22C68B18-9BFD-4CA4-A10B-C02F0C8B5F8A}" sibTransId="{8F274429-C574-42FB-B7F9-378ADE40A8D6}"/>
    <dgm:cxn modelId="{38A76321-83C8-4E55-AF24-21ABD6D08A9A}" srcId="{F62C3C4C-5827-4D08-9D9C-F610E80C6687}" destId="{18C8C4A7-74BF-4CB6-93A2-61BA69FDE89F}" srcOrd="1" destOrd="0" parTransId="{C5F2D7BF-EE3F-4ED4-B94F-E56A5E3D743A}" sibTransId="{A954AD06-9042-4512-9064-5242F687F8DE}"/>
    <dgm:cxn modelId="{9A50BF24-BCDE-4F6A-A43F-339613A22FED}" srcId="{F62C3C4C-5827-4D08-9D9C-F610E80C6687}" destId="{A6D250EB-C86A-40BA-944B-CBC6568CAD8A}" srcOrd="2" destOrd="0" parTransId="{1741BA41-0D66-4F5F-A2F2-012A448E2B42}" sibTransId="{1C95B808-442D-487A-A1EB-3882C7975840}"/>
    <dgm:cxn modelId="{37413032-E274-4C23-A67C-F0CF4AEC1721}" srcId="{19D5B452-9313-496F-83AA-109C3FE91C37}" destId="{53C12984-EAAD-4A80-A3A0-C8DFF9E78ED4}" srcOrd="2" destOrd="0" parTransId="{10420C31-2889-43CF-960F-693243EB78EE}" sibTransId="{BD9E2989-C8EE-4060-8FAA-211B8F3255C6}"/>
    <dgm:cxn modelId="{43196E3E-1250-4E9F-B8A8-66105D9810E4}" type="presOf" srcId="{C998FF25-E2F6-4590-9362-9C9F23351C1D}" destId="{F1E971E1-DBD3-40B9-8A2F-7179E04FC5FE}" srcOrd="0" destOrd="0" presId="urn:microsoft.com/office/officeart/2005/8/layout/vList6"/>
    <dgm:cxn modelId="{3D15764D-825D-4B63-884B-406CE414FCF7}" type="presOf" srcId="{CF7C3EFC-E71A-47E0-AE0F-C7B17901408A}" destId="{592177FB-3FF8-489E-97F2-0B304BCDBCE4}" srcOrd="0" destOrd="1" presId="urn:microsoft.com/office/officeart/2005/8/layout/vList6"/>
    <dgm:cxn modelId="{3637506E-60F7-4425-8735-D6827EF7A573}" type="presOf" srcId="{E2993C32-7249-4D26-929C-E665063BD5E6}" destId="{F1E971E1-DBD3-40B9-8A2F-7179E04FC5FE}" srcOrd="0" destOrd="3" presId="urn:microsoft.com/office/officeart/2005/8/layout/vList6"/>
    <dgm:cxn modelId="{0F69ED79-B259-4404-935B-FAB395F50959}" srcId="{18C8C4A7-74BF-4CB6-93A2-61BA69FDE89F}" destId="{D0A074F5-0BD1-4A82-8484-01A74AD2D8DD}" srcOrd="0" destOrd="0" parTransId="{7EBE60C9-5E4A-4C4B-B07E-B97229FB4E76}" sibTransId="{765A49BF-135C-4406-899E-FDD2B0B504F8}"/>
    <dgm:cxn modelId="{3BE1567A-4233-46AF-BFF5-F98BA1A41595}" srcId="{18C8C4A7-74BF-4CB6-93A2-61BA69FDE89F}" destId="{A6DA826B-92DB-4913-83A5-ACD31A3E42F9}" srcOrd="3" destOrd="0" parTransId="{738940EF-B271-496C-9ED5-AB4ADBE77083}" sibTransId="{EB6F9CC2-2580-4EFF-B73B-46D7689E8F1F}"/>
    <dgm:cxn modelId="{E0FDB896-4699-485A-B0FD-BFD48E71BCFE}" type="presOf" srcId="{71680131-B7EC-4E1B-A5B4-010EC2B4819E}" destId="{F1E971E1-DBD3-40B9-8A2F-7179E04FC5FE}" srcOrd="0" destOrd="2" presId="urn:microsoft.com/office/officeart/2005/8/layout/vList6"/>
    <dgm:cxn modelId="{137D859F-3F39-4A35-84FC-BC70441C5A1F}" srcId="{A6D250EB-C86A-40BA-944B-CBC6568CAD8A}" destId="{240F2474-E92F-4016-9BC8-CEE3EC9F506E}" srcOrd="1" destOrd="0" parTransId="{C1DFB44E-9BB5-41F4-A4AF-08E747B1FE35}" sibTransId="{3DA3DFFF-A7B1-4E6A-86C3-847E43481E52}"/>
    <dgm:cxn modelId="{775164A0-18E5-4172-AADD-7DD2AABE435B}" type="presOf" srcId="{240F2474-E92F-4016-9BC8-CEE3EC9F506E}" destId="{F1E971E1-DBD3-40B9-8A2F-7179E04FC5FE}" srcOrd="0" destOrd="1" presId="urn:microsoft.com/office/officeart/2005/8/layout/vList6"/>
    <dgm:cxn modelId="{43847AAD-4BFE-4500-8F75-6AD60526A404}" type="presOf" srcId="{99CEAE32-0045-48E5-9B0D-6B0F9804A51E}" destId="{9CF214AE-78F4-4CE9-9FC0-7A372348D740}" srcOrd="0" destOrd="1" presId="urn:microsoft.com/office/officeart/2005/8/layout/vList6"/>
    <dgm:cxn modelId="{01245AB6-3A7E-40DD-BF9B-503571920AD6}" type="presOf" srcId="{B592A20D-27FE-47FA-8ED0-5B16E1FBED37}" destId="{9CF214AE-78F4-4CE9-9FC0-7A372348D740}" srcOrd="0" destOrd="2" presId="urn:microsoft.com/office/officeart/2005/8/layout/vList6"/>
    <dgm:cxn modelId="{CCFB09BA-9E1C-4771-A4A4-8121ACD5BC51}" type="presOf" srcId="{4D161124-D6EC-4CDF-9039-63F097C8ABAE}" destId="{592177FB-3FF8-489E-97F2-0B304BCDBCE4}" srcOrd="0" destOrd="3" presId="urn:microsoft.com/office/officeart/2005/8/layout/vList6"/>
    <dgm:cxn modelId="{0F8541C9-F330-45C3-B79A-3E5EC5DA52F1}" type="presOf" srcId="{87E78AC3-74A5-41B6-AFB4-7BE75C5DF3B0}" destId="{F1E971E1-DBD3-40B9-8A2F-7179E04FC5FE}" srcOrd="0" destOrd="4" presId="urn:microsoft.com/office/officeart/2005/8/layout/vList6"/>
    <dgm:cxn modelId="{30564AD0-E306-4134-A820-26F3CC092C65}" type="presOf" srcId="{53C12984-EAAD-4A80-A3A0-C8DFF9E78ED4}" destId="{592177FB-3FF8-489E-97F2-0B304BCDBCE4}" srcOrd="0" destOrd="2" presId="urn:microsoft.com/office/officeart/2005/8/layout/vList6"/>
    <dgm:cxn modelId="{E4F797D4-C8EC-4596-8802-7BBB678D2968}" srcId="{F62C3C4C-5827-4D08-9D9C-F610E80C6687}" destId="{19D5B452-9313-496F-83AA-109C3FE91C37}" srcOrd="0" destOrd="0" parTransId="{E90C462B-CF21-409C-A4DA-DF16FCCC925F}" sibTransId="{E6BBFBD9-9E2F-456C-A65C-1D65660202B1}"/>
    <dgm:cxn modelId="{6C5EB6D6-783C-4FA2-8E11-044220F0DF98}" srcId="{19D5B452-9313-496F-83AA-109C3FE91C37}" destId="{4D161124-D6EC-4CDF-9039-63F097C8ABAE}" srcOrd="3" destOrd="0" parTransId="{E08F7AB6-EFAC-463F-8D87-F42FAD62B1BF}" sibTransId="{C9DACC44-73BD-47CB-8A5C-B29425C6B30F}"/>
    <dgm:cxn modelId="{9F9AA6D8-4FB6-4AA2-B6A8-0616ADE94F95}" type="presOf" srcId="{19D5B452-9313-496F-83AA-109C3FE91C37}" destId="{C0C94A6B-01DC-4652-BEE6-5E684C99FCC8}" srcOrd="0" destOrd="0" presId="urn:microsoft.com/office/officeart/2005/8/layout/vList6"/>
    <dgm:cxn modelId="{E3B326E2-9D97-4E67-A6E1-A49EA4639654}" srcId="{A6D250EB-C86A-40BA-944B-CBC6568CAD8A}" destId="{C998FF25-E2F6-4590-9362-9C9F23351C1D}" srcOrd="0" destOrd="0" parTransId="{B3A3B443-4D5F-4EB4-ADE9-852F25D5D9BF}" sibTransId="{7F472AF8-E568-4EEA-9862-F895DB281174}"/>
    <dgm:cxn modelId="{85B25BE9-2F4A-4E15-948A-09D29FFEFC80}" srcId="{A6D250EB-C86A-40BA-944B-CBC6568CAD8A}" destId="{87E78AC3-74A5-41B6-AFB4-7BE75C5DF3B0}" srcOrd="4" destOrd="0" parTransId="{66C56D14-877B-402E-89EA-C7DD095BAE69}" sibTransId="{FE3966D5-ACBF-4583-B8DC-D839218FAD8E}"/>
    <dgm:cxn modelId="{ED2B36EF-A34F-42B2-B13E-7E12E375053D}" type="presOf" srcId="{F62C3C4C-5827-4D08-9D9C-F610E80C6687}" destId="{DB824129-2B66-4EEE-B4E1-49FEA670D4EF}" srcOrd="0" destOrd="0" presId="urn:microsoft.com/office/officeart/2005/8/layout/vList6"/>
    <dgm:cxn modelId="{1BD171FA-64AE-41C1-913E-B92D9077A5D9}" type="presOf" srcId="{18C8C4A7-74BF-4CB6-93A2-61BA69FDE89F}" destId="{9926D9A6-1129-4434-B4E2-64A9347E3C82}" srcOrd="0" destOrd="0" presId="urn:microsoft.com/office/officeart/2005/8/layout/vList6"/>
    <dgm:cxn modelId="{5183BCFA-00C9-4AFB-B6F5-0848DE0AE84F}" srcId="{A6D250EB-C86A-40BA-944B-CBC6568CAD8A}" destId="{71680131-B7EC-4E1B-A5B4-010EC2B4819E}" srcOrd="2" destOrd="0" parTransId="{FFD78B84-BC80-4ADB-B47E-D261CF6DF287}" sibTransId="{7FDBCF0C-AC23-4106-B12C-8CA94B48A250}"/>
    <dgm:cxn modelId="{4A9C09FC-E22A-496F-AF40-E47F07835858}" srcId="{19D5B452-9313-496F-83AA-109C3FE91C37}" destId="{7C1BC0E7-9232-47E4-9AE1-D33B5B474E3B}" srcOrd="0" destOrd="0" parTransId="{C2D757C1-6F48-45BB-8EAC-C9D2FE2F3652}" sibTransId="{89501D12-143E-4F71-863C-3674C5377820}"/>
    <dgm:cxn modelId="{2E6F37FC-EB86-4F75-9B2F-F8956DF70B69}" srcId="{19D5B452-9313-496F-83AA-109C3FE91C37}" destId="{CF7C3EFC-E71A-47E0-AE0F-C7B17901408A}" srcOrd="1" destOrd="0" parTransId="{D8786C9A-CF49-4CEB-933A-C1BDB5D0436C}" sibTransId="{600A258E-01A3-49B9-9876-8AA3DF2A9E52}"/>
    <dgm:cxn modelId="{DC4DC2FD-320B-4CF1-B9D2-16AF16229B37}" type="presOf" srcId="{D0A074F5-0BD1-4A82-8484-01A74AD2D8DD}" destId="{9CF214AE-78F4-4CE9-9FC0-7A372348D740}" srcOrd="0" destOrd="0" presId="urn:microsoft.com/office/officeart/2005/8/layout/vList6"/>
    <dgm:cxn modelId="{964A3559-6033-4168-9765-370BCD316A03}" type="presParOf" srcId="{DB824129-2B66-4EEE-B4E1-49FEA670D4EF}" destId="{37160AF4-2CD8-47D0-BE96-E895FAAE8C30}" srcOrd="0" destOrd="0" presId="urn:microsoft.com/office/officeart/2005/8/layout/vList6"/>
    <dgm:cxn modelId="{6017DCB6-BEE3-493B-9774-708F2C92B83E}" type="presParOf" srcId="{37160AF4-2CD8-47D0-BE96-E895FAAE8C30}" destId="{C0C94A6B-01DC-4652-BEE6-5E684C99FCC8}" srcOrd="0" destOrd="0" presId="urn:microsoft.com/office/officeart/2005/8/layout/vList6"/>
    <dgm:cxn modelId="{4F45F14F-C8BB-4B50-950B-10F6251FE938}" type="presParOf" srcId="{37160AF4-2CD8-47D0-BE96-E895FAAE8C30}" destId="{592177FB-3FF8-489E-97F2-0B304BCDBCE4}" srcOrd="1" destOrd="0" presId="urn:microsoft.com/office/officeart/2005/8/layout/vList6"/>
    <dgm:cxn modelId="{ADD2F4B5-5825-4008-B149-7557EEFA4014}" type="presParOf" srcId="{DB824129-2B66-4EEE-B4E1-49FEA670D4EF}" destId="{5F31F862-7AAC-4F0E-A072-AAE4C23DB830}" srcOrd="1" destOrd="0" presId="urn:microsoft.com/office/officeart/2005/8/layout/vList6"/>
    <dgm:cxn modelId="{FF89E7BF-932F-40AD-8296-AD6F3774F667}" type="presParOf" srcId="{DB824129-2B66-4EEE-B4E1-49FEA670D4EF}" destId="{E445A601-D34D-410C-9526-B195B48DAFE6}" srcOrd="2" destOrd="0" presId="urn:microsoft.com/office/officeart/2005/8/layout/vList6"/>
    <dgm:cxn modelId="{D6EA6FE9-FEDE-4481-A31A-702C1A171D11}" type="presParOf" srcId="{E445A601-D34D-410C-9526-B195B48DAFE6}" destId="{9926D9A6-1129-4434-B4E2-64A9347E3C82}" srcOrd="0" destOrd="0" presId="urn:microsoft.com/office/officeart/2005/8/layout/vList6"/>
    <dgm:cxn modelId="{96C9D6D2-407F-4F11-A7E0-02AE7453F47A}" type="presParOf" srcId="{E445A601-D34D-410C-9526-B195B48DAFE6}" destId="{9CF214AE-78F4-4CE9-9FC0-7A372348D740}" srcOrd="1" destOrd="0" presId="urn:microsoft.com/office/officeart/2005/8/layout/vList6"/>
    <dgm:cxn modelId="{122F4450-CDD0-4C02-BDCC-673C128FBB98}" type="presParOf" srcId="{DB824129-2B66-4EEE-B4E1-49FEA670D4EF}" destId="{1F0DFE1E-F8EF-4DA7-ACAF-F1E9500D7134}" srcOrd="3" destOrd="0" presId="urn:microsoft.com/office/officeart/2005/8/layout/vList6"/>
    <dgm:cxn modelId="{3AC78CE6-3421-4CA7-AFCF-AF000B250C94}" type="presParOf" srcId="{DB824129-2B66-4EEE-B4E1-49FEA670D4EF}" destId="{8E983B0F-BE0D-45AE-B62A-A84D6477F010}" srcOrd="4" destOrd="0" presId="urn:microsoft.com/office/officeart/2005/8/layout/vList6"/>
    <dgm:cxn modelId="{F7763AB2-6889-4EF8-BB82-D7D9DFEC527A}" type="presParOf" srcId="{8E983B0F-BE0D-45AE-B62A-A84D6477F010}" destId="{E4BB42D7-97EF-429A-AA0E-2405272FD5B1}" srcOrd="0" destOrd="0" presId="urn:microsoft.com/office/officeart/2005/8/layout/vList6"/>
    <dgm:cxn modelId="{32C67638-C2CD-4AD4-8B65-637D6F06EF11}" type="presParOf" srcId="{8E983B0F-BE0D-45AE-B62A-A84D6477F010}" destId="{F1E971E1-DBD3-40B9-8A2F-7179E04FC5F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13B5FD-A301-493F-BA72-9D8027356C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CF8AF32C-5D03-42FA-A521-57A33C833CD1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>
              <a:solidFill>
                <a:schemeClr val="tx1"/>
              </a:solidFill>
            </a:rPr>
            <a:t>What is the context for the analysis? </a:t>
          </a:r>
        </a:p>
      </dgm:t>
    </dgm:pt>
    <dgm:pt modelId="{A67964A9-5EA0-45A6-882B-FEE151077F3C}" type="parTrans" cxnId="{E14AEC02-3957-4184-BD38-0A8BB227B637}">
      <dgm:prSet/>
      <dgm:spPr/>
      <dgm:t>
        <a:bodyPr/>
        <a:lstStyle/>
        <a:p>
          <a:endParaRPr lang="en-US"/>
        </a:p>
      </dgm:t>
    </dgm:pt>
    <dgm:pt modelId="{98FA56BC-3233-4663-B562-08D8DE695CAD}" type="sibTrans" cxnId="{E14AEC02-3957-4184-BD38-0A8BB227B637}">
      <dgm:prSet/>
      <dgm:spPr/>
      <dgm:t>
        <a:bodyPr/>
        <a:lstStyle/>
        <a:p>
          <a:endParaRPr lang="en-US"/>
        </a:p>
      </dgm:t>
    </dgm:pt>
    <dgm:pt modelId="{5413A2B6-3521-4C26-83BA-46D721CE1F4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What are major drivers of thermal regimes in this basin?</a:t>
          </a:r>
        </a:p>
      </dgm:t>
    </dgm:pt>
    <dgm:pt modelId="{E654F31A-B194-47F7-A9E4-4A99AE463031}" type="parTrans" cxnId="{FD9CE45C-1AB4-4E89-9FBC-9410C798EBD2}">
      <dgm:prSet/>
      <dgm:spPr/>
      <dgm:t>
        <a:bodyPr/>
        <a:lstStyle/>
        <a:p>
          <a:endParaRPr lang="en-US"/>
        </a:p>
      </dgm:t>
    </dgm:pt>
    <dgm:pt modelId="{1ACC6B0E-39EA-4B61-BB3B-CCF8710D1B1B}" type="sibTrans" cxnId="{FD9CE45C-1AB4-4E89-9FBC-9410C798EBD2}">
      <dgm:prSet/>
      <dgm:spPr/>
      <dgm:t>
        <a:bodyPr/>
        <a:lstStyle/>
        <a:p>
          <a:endParaRPr lang="en-US"/>
        </a:p>
      </dgm:t>
    </dgm:pt>
    <dgm:pt modelId="{0C048C6A-C1B6-40E5-8BC6-40692E16101C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>
              <a:solidFill>
                <a:schemeClr val="tx1"/>
              </a:solidFill>
            </a:rPr>
            <a:t>What are the focal ecological outcomes? </a:t>
          </a:r>
        </a:p>
      </dgm:t>
    </dgm:pt>
    <dgm:pt modelId="{09C432A6-59FD-4F55-AE99-7DB02788944C}" type="parTrans" cxnId="{9BE1A8C0-10B6-471E-AD62-F159350367B9}">
      <dgm:prSet/>
      <dgm:spPr/>
      <dgm:t>
        <a:bodyPr/>
        <a:lstStyle/>
        <a:p>
          <a:endParaRPr lang="en-US"/>
        </a:p>
      </dgm:t>
    </dgm:pt>
    <dgm:pt modelId="{9B872971-92EF-40F6-8A7C-2CBD24EF083B}" type="sibTrans" cxnId="{9BE1A8C0-10B6-471E-AD62-F159350367B9}">
      <dgm:prSet/>
      <dgm:spPr/>
      <dgm:t>
        <a:bodyPr/>
        <a:lstStyle/>
        <a:p>
          <a:endParaRPr lang="en-US"/>
        </a:p>
      </dgm:t>
    </dgm:pt>
    <dgm:pt modelId="{8BB21DEF-0575-4DDA-8280-E9B670E0ECD2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>
              <a:solidFill>
                <a:schemeClr val="tx1"/>
              </a:solidFill>
            </a:rPr>
            <a:t>What elements of the thermal regime are most critical? </a:t>
          </a:r>
        </a:p>
      </dgm:t>
    </dgm:pt>
    <dgm:pt modelId="{8B713304-28D3-41D9-967A-589B26032355}" type="parTrans" cxnId="{CB9A0CEF-DCCE-4B2E-B112-ED4F579062DB}">
      <dgm:prSet/>
      <dgm:spPr/>
      <dgm:t>
        <a:bodyPr/>
        <a:lstStyle/>
        <a:p>
          <a:endParaRPr lang="en-US"/>
        </a:p>
      </dgm:t>
    </dgm:pt>
    <dgm:pt modelId="{2A95C95A-EDFF-416A-B710-0FE2C5CA0673}" type="sibTrans" cxnId="{CB9A0CEF-DCCE-4B2E-B112-ED4F579062DB}">
      <dgm:prSet/>
      <dgm:spPr/>
      <dgm:t>
        <a:bodyPr/>
        <a:lstStyle/>
        <a:p>
          <a:endParaRPr lang="en-US"/>
        </a:p>
      </dgm:t>
    </dgm:pt>
    <dgm:pt modelId="{C2E86276-65A3-45F4-B76D-CDA732ABFC3C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>
              <a:solidFill>
                <a:schemeClr val="tx1"/>
              </a:solidFill>
            </a:rPr>
            <a:t>How is temperature varying spatially in this watershed? </a:t>
          </a:r>
        </a:p>
      </dgm:t>
    </dgm:pt>
    <dgm:pt modelId="{C8FC746B-C7EC-4748-B7F6-7A11F8B1D02D}" type="parTrans" cxnId="{BA0DAAEF-396A-410D-A21E-84C3FFE0DC84}">
      <dgm:prSet/>
      <dgm:spPr/>
      <dgm:t>
        <a:bodyPr/>
        <a:lstStyle/>
        <a:p>
          <a:endParaRPr lang="en-US"/>
        </a:p>
      </dgm:t>
    </dgm:pt>
    <dgm:pt modelId="{B994570A-D906-4A72-B242-531127EE1B42}" type="sibTrans" cxnId="{BA0DAAEF-396A-410D-A21E-84C3FFE0DC84}">
      <dgm:prSet/>
      <dgm:spPr/>
      <dgm:t>
        <a:bodyPr/>
        <a:lstStyle/>
        <a:p>
          <a:endParaRPr lang="en-US"/>
        </a:p>
      </dgm:t>
    </dgm:pt>
    <dgm:pt modelId="{7C816E8C-EFB5-4FE4-A57A-97102BBA31B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What level of effort?</a:t>
          </a:r>
        </a:p>
      </dgm:t>
    </dgm:pt>
    <dgm:pt modelId="{E53DBD64-BCE5-4734-B2AA-0C990A0BDC10}" type="parTrans" cxnId="{04C181CB-33AF-4A66-935B-34D1089C9DE6}">
      <dgm:prSet/>
      <dgm:spPr/>
      <dgm:t>
        <a:bodyPr/>
        <a:lstStyle/>
        <a:p>
          <a:endParaRPr lang="en-US"/>
        </a:p>
      </dgm:t>
    </dgm:pt>
    <dgm:pt modelId="{F4AD7A6A-34DF-4B96-B874-5E654CF52825}" type="sibTrans" cxnId="{04C181CB-33AF-4A66-935B-34D1089C9DE6}">
      <dgm:prSet/>
      <dgm:spPr/>
      <dgm:t>
        <a:bodyPr/>
        <a:lstStyle/>
        <a:p>
          <a:endParaRPr lang="en-US"/>
        </a:p>
      </dgm:t>
    </dgm:pt>
    <dgm:pt modelId="{AD49432C-FDBF-47D2-8870-E74DBCA2316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What thermal modeling tools and approaches meet these needs?</a:t>
          </a:r>
        </a:p>
      </dgm:t>
    </dgm:pt>
    <dgm:pt modelId="{932F2C18-07CA-4DE2-9523-075CE334DE15}" type="parTrans" cxnId="{6D9F6EB5-88E2-4F2F-9907-5042305DD494}">
      <dgm:prSet/>
      <dgm:spPr/>
      <dgm:t>
        <a:bodyPr/>
        <a:lstStyle/>
        <a:p>
          <a:endParaRPr lang="en-US"/>
        </a:p>
      </dgm:t>
    </dgm:pt>
    <dgm:pt modelId="{DD2DF8CF-4555-42C5-A22E-354883770287}" type="sibTrans" cxnId="{6D9F6EB5-88E2-4F2F-9907-5042305DD494}">
      <dgm:prSet/>
      <dgm:spPr/>
      <dgm:t>
        <a:bodyPr/>
        <a:lstStyle/>
        <a:p>
          <a:endParaRPr lang="en-US"/>
        </a:p>
      </dgm:t>
    </dgm:pt>
    <dgm:pt modelId="{7A44BE7A-2B67-4D29-81D3-1B28E1A00AFE}" type="pres">
      <dgm:prSet presAssocID="{9D13B5FD-A301-493F-BA72-9D8027356CAB}" presName="Name0" presStyleCnt="0">
        <dgm:presLayoutVars>
          <dgm:chMax val="7"/>
          <dgm:chPref val="7"/>
          <dgm:dir/>
        </dgm:presLayoutVars>
      </dgm:prSet>
      <dgm:spPr/>
    </dgm:pt>
    <dgm:pt modelId="{B664C335-0C08-4BBA-B9F5-9706F9348FCC}" type="pres">
      <dgm:prSet presAssocID="{9D13B5FD-A301-493F-BA72-9D8027356CAB}" presName="Name1" presStyleCnt="0"/>
      <dgm:spPr/>
    </dgm:pt>
    <dgm:pt modelId="{B57B2721-87B0-4906-84EB-EA707F96212B}" type="pres">
      <dgm:prSet presAssocID="{9D13B5FD-A301-493F-BA72-9D8027356CAB}" presName="cycle" presStyleCnt="0"/>
      <dgm:spPr/>
    </dgm:pt>
    <dgm:pt modelId="{6BE8CF13-A6FD-4FEA-8E91-9C5F695E0B78}" type="pres">
      <dgm:prSet presAssocID="{9D13B5FD-A301-493F-BA72-9D8027356CAB}" presName="srcNode" presStyleLbl="node1" presStyleIdx="0" presStyleCnt="7"/>
      <dgm:spPr/>
    </dgm:pt>
    <dgm:pt modelId="{1F3B02C7-847F-4B68-9603-A25650079917}" type="pres">
      <dgm:prSet presAssocID="{9D13B5FD-A301-493F-BA72-9D8027356CAB}" presName="conn" presStyleLbl="parChTrans1D2" presStyleIdx="0" presStyleCnt="1"/>
      <dgm:spPr/>
    </dgm:pt>
    <dgm:pt modelId="{92DDC67E-C35D-4B4C-B710-56A21D3CB68F}" type="pres">
      <dgm:prSet presAssocID="{9D13B5FD-A301-493F-BA72-9D8027356CAB}" presName="extraNode" presStyleLbl="node1" presStyleIdx="0" presStyleCnt="7"/>
      <dgm:spPr/>
    </dgm:pt>
    <dgm:pt modelId="{8710FD30-EF49-49FF-B0D6-89201BBEBB79}" type="pres">
      <dgm:prSet presAssocID="{9D13B5FD-A301-493F-BA72-9D8027356CAB}" presName="dstNode" presStyleLbl="node1" presStyleIdx="0" presStyleCnt="7"/>
      <dgm:spPr/>
    </dgm:pt>
    <dgm:pt modelId="{A04E524D-AD72-4D72-AA4E-1D9F221FC718}" type="pres">
      <dgm:prSet presAssocID="{CF8AF32C-5D03-42FA-A521-57A33C833CD1}" presName="text_1" presStyleLbl="node1" presStyleIdx="0" presStyleCnt="7">
        <dgm:presLayoutVars>
          <dgm:bulletEnabled val="1"/>
        </dgm:presLayoutVars>
      </dgm:prSet>
      <dgm:spPr/>
    </dgm:pt>
    <dgm:pt modelId="{3B489AEE-BA80-441E-A2B6-8901D0A3CE5C}" type="pres">
      <dgm:prSet presAssocID="{CF8AF32C-5D03-42FA-A521-57A33C833CD1}" presName="accent_1" presStyleCnt="0"/>
      <dgm:spPr/>
    </dgm:pt>
    <dgm:pt modelId="{40A0B5E5-EE73-4442-9570-501E5077870D}" type="pres">
      <dgm:prSet presAssocID="{CF8AF32C-5D03-42FA-A521-57A33C833CD1}" presName="accentRepeatNode" presStyleLbl="solidFgAcc1" presStyleIdx="0" presStyleCnt="7"/>
      <dgm:spPr/>
    </dgm:pt>
    <dgm:pt modelId="{3F1FD496-A5D3-44BD-AAD2-D4AC107370C0}" type="pres">
      <dgm:prSet presAssocID="{5413A2B6-3521-4C26-83BA-46D721CE1F4E}" presName="text_2" presStyleLbl="node1" presStyleIdx="1" presStyleCnt="7">
        <dgm:presLayoutVars>
          <dgm:bulletEnabled val="1"/>
        </dgm:presLayoutVars>
      </dgm:prSet>
      <dgm:spPr/>
    </dgm:pt>
    <dgm:pt modelId="{0FA4BB2F-BBF3-4203-AC78-DA32A0411E47}" type="pres">
      <dgm:prSet presAssocID="{5413A2B6-3521-4C26-83BA-46D721CE1F4E}" presName="accent_2" presStyleCnt="0"/>
      <dgm:spPr/>
    </dgm:pt>
    <dgm:pt modelId="{742D4C16-9FA7-4E19-B7BA-37EEFA552729}" type="pres">
      <dgm:prSet presAssocID="{5413A2B6-3521-4C26-83BA-46D721CE1F4E}" presName="accentRepeatNode" presStyleLbl="solidFgAcc1" presStyleIdx="1" presStyleCnt="7"/>
      <dgm:spPr/>
    </dgm:pt>
    <dgm:pt modelId="{DCEFC272-7EF4-48DC-9B7B-FA66E8D9740E}" type="pres">
      <dgm:prSet presAssocID="{0C048C6A-C1B6-40E5-8BC6-40692E16101C}" presName="text_3" presStyleLbl="node1" presStyleIdx="2" presStyleCnt="7">
        <dgm:presLayoutVars>
          <dgm:bulletEnabled val="1"/>
        </dgm:presLayoutVars>
      </dgm:prSet>
      <dgm:spPr/>
    </dgm:pt>
    <dgm:pt modelId="{5FA633FA-E82A-48AC-9F71-A6986865500E}" type="pres">
      <dgm:prSet presAssocID="{0C048C6A-C1B6-40E5-8BC6-40692E16101C}" presName="accent_3" presStyleCnt="0"/>
      <dgm:spPr/>
    </dgm:pt>
    <dgm:pt modelId="{6E2EFED4-AC04-4774-B92F-38319F578B12}" type="pres">
      <dgm:prSet presAssocID="{0C048C6A-C1B6-40E5-8BC6-40692E16101C}" presName="accentRepeatNode" presStyleLbl="solidFgAcc1" presStyleIdx="2" presStyleCnt="7"/>
      <dgm:spPr/>
    </dgm:pt>
    <dgm:pt modelId="{177F5027-FDAC-427F-8070-E32219FD201C}" type="pres">
      <dgm:prSet presAssocID="{8BB21DEF-0575-4DDA-8280-E9B670E0ECD2}" presName="text_4" presStyleLbl="node1" presStyleIdx="3" presStyleCnt="7">
        <dgm:presLayoutVars>
          <dgm:bulletEnabled val="1"/>
        </dgm:presLayoutVars>
      </dgm:prSet>
      <dgm:spPr/>
    </dgm:pt>
    <dgm:pt modelId="{1F107FC2-D868-466C-AB78-34F308982712}" type="pres">
      <dgm:prSet presAssocID="{8BB21DEF-0575-4DDA-8280-E9B670E0ECD2}" presName="accent_4" presStyleCnt="0"/>
      <dgm:spPr/>
    </dgm:pt>
    <dgm:pt modelId="{995A6784-C6B3-433A-91AF-C94E1E0BF6C1}" type="pres">
      <dgm:prSet presAssocID="{8BB21DEF-0575-4DDA-8280-E9B670E0ECD2}" presName="accentRepeatNode" presStyleLbl="solidFgAcc1" presStyleIdx="3" presStyleCnt="7"/>
      <dgm:spPr/>
    </dgm:pt>
    <dgm:pt modelId="{F8BCBE73-26C3-4050-822E-555AC3759768}" type="pres">
      <dgm:prSet presAssocID="{C2E86276-65A3-45F4-B76D-CDA732ABFC3C}" presName="text_5" presStyleLbl="node1" presStyleIdx="4" presStyleCnt="7">
        <dgm:presLayoutVars>
          <dgm:bulletEnabled val="1"/>
        </dgm:presLayoutVars>
      </dgm:prSet>
      <dgm:spPr/>
    </dgm:pt>
    <dgm:pt modelId="{8423A061-0821-4EC1-9B24-0E7147241EBF}" type="pres">
      <dgm:prSet presAssocID="{C2E86276-65A3-45F4-B76D-CDA732ABFC3C}" presName="accent_5" presStyleCnt="0"/>
      <dgm:spPr/>
    </dgm:pt>
    <dgm:pt modelId="{AF02B5EA-43F1-4B6B-9817-25D1F49E6E59}" type="pres">
      <dgm:prSet presAssocID="{C2E86276-65A3-45F4-B76D-CDA732ABFC3C}" presName="accentRepeatNode" presStyleLbl="solidFgAcc1" presStyleIdx="4" presStyleCnt="7"/>
      <dgm:spPr/>
    </dgm:pt>
    <dgm:pt modelId="{7647091B-CA80-4ECB-8019-697986A359D6}" type="pres">
      <dgm:prSet presAssocID="{7C816E8C-EFB5-4FE4-A57A-97102BBA31BC}" presName="text_6" presStyleLbl="node1" presStyleIdx="5" presStyleCnt="7">
        <dgm:presLayoutVars>
          <dgm:bulletEnabled val="1"/>
        </dgm:presLayoutVars>
      </dgm:prSet>
      <dgm:spPr/>
    </dgm:pt>
    <dgm:pt modelId="{7D7E28D9-ED7F-4B82-B58D-6D9FC76D4B89}" type="pres">
      <dgm:prSet presAssocID="{7C816E8C-EFB5-4FE4-A57A-97102BBA31BC}" presName="accent_6" presStyleCnt="0"/>
      <dgm:spPr/>
    </dgm:pt>
    <dgm:pt modelId="{F7C9EFCB-0627-4164-9ECE-B06E33A05593}" type="pres">
      <dgm:prSet presAssocID="{7C816E8C-EFB5-4FE4-A57A-97102BBA31BC}" presName="accentRepeatNode" presStyleLbl="solidFgAcc1" presStyleIdx="5" presStyleCnt="7"/>
      <dgm:spPr/>
    </dgm:pt>
    <dgm:pt modelId="{3B191874-72EF-4097-95C8-D0CC3738DB7E}" type="pres">
      <dgm:prSet presAssocID="{AD49432C-FDBF-47D2-8870-E74DBCA23165}" presName="text_7" presStyleLbl="node1" presStyleIdx="6" presStyleCnt="7">
        <dgm:presLayoutVars>
          <dgm:bulletEnabled val="1"/>
        </dgm:presLayoutVars>
      </dgm:prSet>
      <dgm:spPr/>
    </dgm:pt>
    <dgm:pt modelId="{0643FCD2-155C-4C34-AA65-87F9F2A2F525}" type="pres">
      <dgm:prSet presAssocID="{AD49432C-FDBF-47D2-8870-E74DBCA23165}" presName="accent_7" presStyleCnt="0"/>
      <dgm:spPr/>
    </dgm:pt>
    <dgm:pt modelId="{DA05289D-1A1E-47CE-8D58-1D6F6F2BE0AF}" type="pres">
      <dgm:prSet presAssocID="{AD49432C-FDBF-47D2-8870-E74DBCA23165}" presName="accentRepeatNode" presStyleLbl="solidFgAcc1" presStyleIdx="6" presStyleCnt="7"/>
      <dgm:spPr/>
    </dgm:pt>
  </dgm:ptLst>
  <dgm:cxnLst>
    <dgm:cxn modelId="{E14AEC02-3957-4184-BD38-0A8BB227B637}" srcId="{9D13B5FD-A301-493F-BA72-9D8027356CAB}" destId="{CF8AF32C-5D03-42FA-A521-57A33C833CD1}" srcOrd="0" destOrd="0" parTransId="{A67964A9-5EA0-45A6-882B-FEE151077F3C}" sibTransId="{98FA56BC-3233-4663-B562-08D8DE695CAD}"/>
    <dgm:cxn modelId="{FD9CE45C-1AB4-4E89-9FBC-9410C798EBD2}" srcId="{9D13B5FD-A301-493F-BA72-9D8027356CAB}" destId="{5413A2B6-3521-4C26-83BA-46D721CE1F4E}" srcOrd="1" destOrd="0" parTransId="{E654F31A-B194-47F7-A9E4-4A99AE463031}" sibTransId="{1ACC6B0E-39EA-4B61-BB3B-CCF8710D1B1B}"/>
    <dgm:cxn modelId="{27646562-E0DD-44B1-AB7E-D2660B6FF338}" type="presOf" srcId="{AD49432C-FDBF-47D2-8870-E74DBCA23165}" destId="{3B191874-72EF-4097-95C8-D0CC3738DB7E}" srcOrd="0" destOrd="0" presId="urn:microsoft.com/office/officeart/2008/layout/VerticalCurvedList"/>
    <dgm:cxn modelId="{1EF48555-36C6-4C3A-BEA0-24C91293DD00}" type="presOf" srcId="{9D13B5FD-A301-493F-BA72-9D8027356CAB}" destId="{7A44BE7A-2B67-4D29-81D3-1B28E1A00AFE}" srcOrd="0" destOrd="0" presId="urn:microsoft.com/office/officeart/2008/layout/VerticalCurvedList"/>
    <dgm:cxn modelId="{53B38588-822F-4751-9D25-CD3DBCC7A0C7}" type="presOf" srcId="{98FA56BC-3233-4663-B562-08D8DE695CAD}" destId="{1F3B02C7-847F-4B68-9603-A25650079917}" srcOrd="0" destOrd="0" presId="urn:microsoft.com/office/officeart/2008/layout/VerticalCurvedList"/>
    <dgm:cxn modelId="{AFDCF195-519D-40B0-B3AD-EC6F14F69337}" type="presOf" srcId="{0C048C6A-C1B6-40E5-8BC6-40692E16101C}" destId="{DCEFC272-7EF4-48DC-9B7B-FA66E8D9740E}" srcOrd="0" destOrd="0" presId="urn:microsoft.com/office/officeart/2008/layout/VerticalCurvedList"/>
    <dgm:cxn modelId="{C34CC3A8-4A8E-4F4F-935E-14419D05AAAB}" type="presOf" srcId="{7C816E8C-EFB5-4FE4-A57A-97102BBA31BC}" destId="{7647091B-CA80-4ECB-8019-697986A359D6}" srcOrd="0" destOrd="0" presId="urn:microsoft.com/office/officeart/2008/layout/VerticalCurvedList"/>
    <dgm:cxn modelId="{6D9F6EB5-88E2-4F2F-9907-5042305DD494}" srcId="{9D13B5FD-A301-493F-BA72-9D8027356CAB}" destId="{AD49432C-FDBF-47D2-8870-E74DBCA23165}" srcOrd="6" destOrd="0" parTransId="{932F2C18-07CA-4DE2-9523-075CE334DE15}" sibTransId="{DD2DF8CF-4555-42C5-A22E-354883770287}"/>
    <dgm:cxn modelId="{9BE1A8C0-10B6-471E-AD62-F159350367B9}" srcId="{9D13B5FD-A301-493F-BA72-9D8027356CAB}" destId="{0C048C6A-C1B6-40E5-8BC6-40692E16101C}" srcOrd="2" destOrd="0" parTransId="{09C432A6-59FD-4F55-AE99-7DB02788944C}" sibTransId="{9B872971-92EF-40F6-8A7C-2CBD24EF083B}"/>
    <dgm:cxn modelId="{A582BCC9-9A3F-46CC-A5BD-350F0AC38ADA}" type="presOf" srcId="{5413A2B6-3521-4C26-83BA-46D721CE1F4E}" destId="{3F1FD496-A5D3-44BD-AAD2-D4AC107370C0}" srcOrd="0" destOrd="0" presId="urn:microsoft.com/office/officeart/2008/layout/VerticalCurvedList"/>
    <dgm:cxn modelId="{48C764CA-6079-437E-AB2F-2F526178220F}" type="presOf" srcId="{CF8AF32C-5D03-42FA-A521-57A33C833CD1}" destId="{A04E524D-AD72-4D72-AA4E-1D9F221FC718}" srcOrd="0" destOrd="0" presId="urn:microsoft.com/office/officeart/2008/layout/VerticalCurvedList"/>
    <dgm:cxn modelId="{04C181CB-33AF-4A66-935B-34D1089C9DE6}" srcId="{9D13B5FD-A301-493F-BA72-9D8027356CAB}" destId="{7C816E8C-EFB5-4FE4-A57A-97102BBA31BC}" srcOrd="5" destOrd="0" parTransId="{E53DBD64-BCE5-4734-B2AA-0C990A0BDC10}" sibTransId="{F4AD7A6A-34DF-4B96-B874-5E654CF52825}"/>
    <dgm:cxn modelId="{E7E50FDE-2070-46C0-9EE6-94C6668417AF}" type="presOf" srcId="{C2E86276-65A3-45F4-B76D-CDA732ABFC3C}" destId="{F8BCBE73-26C3-4050-822E-555AC3759768}" srcOrd="0" destOrd="0" presId="urn:microsoft.com/office/officeart/2008/layout/VerticalCurvedList"/>
    <dgm:cxn modelId="{CB9A0CEF-DCCE-4B2E-B112-ED4F579062DB}" srcId="{9D13B5FD-A301-493F-BA72-9D8027356CAB}" destId="{8BB21DEF-0575-4DDA-8280-E9B670E0ECD2}" srcOrd="3" destOrd="0" parTransId="{8B713304-28D3-41D9-967A-589B26032355}" sibTransId="{2A95C95A-EDFF-416A-B710-0FE2C5CA0673}"/>
    <dgm:cxn modelId="{BA0DAAEF-396A-410D-A21E-84C3FFE0DC84}" srcId="{9D13B5FD-A301-493F-BA72-9D8027356CAB}" destId="{C2E86276-65A3-45F4-B76D-CDA732ABFC3C}" srcOrd="4" destOrd="0" parTransId="{C8FC746B-C7EC-4748-B7F6-7A11F8B1D02D}" sibTransId="{B994570A-D906-4A72-B242-531127EE1B42}"/>
    <dgm:cxn modelId="{E2A10AFF-2706-45C2-BC20-1A3DA49E105D}" type="presOf" srcId="{8BB21DEF-0575-4DDA-8280-E9B670E0ECD2}" destId="{177F5027-FDAC-427F-8070-E32219FD201C}" srcOrd="0" destOrd="0" presId="urn:microsoft.com/office/officeart/2008/layout/VerticalCurvedList"/>
    <dgm:cxn modelId="{B7B2A6F2-EF8D-489D-AAE9-5916D415A259}" type="presParOf" srcId="{7A44BE7A-2B67-4D29-81D3-1B28E1A00AFE}" destId="{B664C335-0C08-4BBA-B9F5-9706F9348FCC}" srcOrd="0" destOrd="0" presId="urn:microsoft.com/office/officeart/2008/layout/VerticalCurvedList"/>
    <dgm:cxn modelId="{51F896C7-076E-401F-BFFB-E742E4262A0D}" type="presParOf" srcId="{B664C335-0C08-4BBA-B9F5-9706F9348FCC}" destId="{B57B2721-87B0-4906-84EB-EA707F96212B}" srcOrd="0" destOrd="0" presId="urn:microsoft.com/office/officeart/2008/layout/VerticalCurvedList"/>
    <dgm:cxn modelId="{DC054B7A-AC6F-4A0E-BEFA-0E37585DBB6C}" type="presParOf" srcId="{B57B2721-87B0-4906-84EB-EA707F96212B}" destId="{6BE8CF13-A6FD-4FEA-8E91-9C5F695E0B78}" srcOrd="0" destOrd="0" presId="urn:microsoft.com/office/officeart/2008/layout/VerticalCurvedList"/>
    <dgm:cxn modelId="{E9FAAC0A-9FDD-4D9A-BFE4-FB154094D850}" type="presParOf" srcId="{B57B2721-87B0-4906-84EB-EA707F96212B}" destId="{1F3B02C7-847F-4B68-9603-A25650079917}" srcOrd="1" destOrd="0" presId="urn:microsoft.com/office/officeart/2008/layout/VerticalCurvedList"/>
    <dgm:cxn modelId="{18A83FB4-B230-4CD1-9283-77187BDCA43A}" type="presParOf" srcId="{B57B2721-87B0-4906-84EB-EA707F96212B}" destId="{92DDC67E-C35D-4B4C-B710-56A21D3CB68F}" srcOrd="2" destOrd="0" presId="urn:microsoft.com/office/officeart/2008/layout/VerticalCurvedList"/>
    <dgm:cxn modelId="{CDE69E55-71BE-45A3-B328-A2401DDDFC52}" type="presParOf" srcId="{B57B2721-87B0-4906-84EB-EA707F96212B}" destId="{8710FD30-EF49-49FF-B0D6-89201BBEBB79}" srcOrd="3" destOrd="0" presId="urn:microsoft.com/office/officeart/2008/layout/VerticalCurvedList"/>
    <dgm:cxn modelId="{A7417BDD-A668-4141-9B4E-7366BC6C0ACE}" type="presParOf" srcId="{B664C335-0C08-4BBA-B9F5-9706F9348FCC}" destId="{A04E524D-AD72-4D72-AA4E-1D9F221FC718}" srcOrd="1" destOrd="0" presId="urn:microsoft.com/office/officeart/2008/layout/VerticalCurvedList"/>
    <dgm:cxn modelId="{1A9C9AA4-D1F9-42E7-8D5B-AA27E3616DD7}" type="presParOf" srcId="{B664C335-0C08-4BBA-B9F5-9706F9348FCC}" destId="{3B489AEE-BA80-441E-A2B6-8901D0A3CE5C}" srcOrd="2" destOrd="0" presId="urn:microsoft.com/office/officeart/2008/layout/VerticalCurvedList"/>
    <dgm:cxn modelId="{BE7D6E7A-DE95-4962-8416-3C6598B0EBDD}" type="presParOf" srcId="{3B489AEE-BA80-441E-A2B6-8901D0A3CE5C}" destId="{40A0B5E5-EE73-4442-9570-501E5077870D}" srcOrd="0" destOrd="0" presId="urn:microsoft.com/office/officeart/2008/layout/VerticalCurvedList"/>
    <dgm:cxn modelId="{F84C8223-2782-4F2A-B9D5-5F98CFE5371A}" type="presParOf" srcId="{B664C335-0C08-4BBA-B9F5-9706F9348FCC}" destId="{3F1FD496-A5D3-44BD-AAD2-D4AC107370C0}" srcOrd="3" destOrd="0" presId="urn:microsoft.com/office/officeart/2008/layout/VerticalCurvedList"/>
    <dgm:cxn modelId="{0783782A-EAF7-435F-B0A7-D1E11E32DD08}" type="presParOf" srcId="{B664C335-0C08-4BBA-B9F5-9706F9348FCC}" destId="{0FA4BB2F-BBF3-4203-AC78-DA32A0411E47}" srcOrd="4" destOrd="0" presId="urn:microsoft.com/office/officeart/2008/layout/VerticalCurvedList"/>
    <dgm:cxn modelId="{9207BC36-C2B1-42DE-87DF-4674EB23028B}" type="presParOf" srcId="{0FA4BB2F-BBF3-4203-AC78-DA32A0411E47}" destId="{742D4C16-9FA7-4E19-B7BA-37EEFA552729}" srcOrd="0" destOrd="0" presId="urn:microsoft.com/office/officeart/2008/layout/VerticalCurvedList"/>
    <dgm:cxn modelId="{A9D9D522-F716-43DB-91DF-300E50754813}" type="presParOf" srcId="{B664C335-0C08-4BBA-B9F5-9706F9348FCC}" destId="{DCEFC272-7EF4-48DC-9B7B-FA66E8D9740E}" srcOrd="5" destOrd="0" presId="urn:microsoft.com/office/officeart/2008/layout/VerticalCurvedList"/>
    <dgm:cxn modelId="{80AAC46E-CD20-48E6-99A4-6D78FFD0A637}" type="presParOf" srcId="{B664C335-0C08-4BBA-B9F5-9706F9348FCC}" destId="{5FA633FA-E82A-48AC-9F71-A6986865500E}" srcOrd="6" destOrd="0" presId="urn:microsoft.com/office/officeart/2008/layout/VerticalCurvedList"/>
    <dgm:cxn modelId="{B3BE616E-EDB9-4A3A-9255-D6C2B5A1BF30}" type="presParOf" srcId="{5FA633FA-E82A-48AC-9F71-A6986865500E}" destId="{6E2EFED4-AC04-4774-B92F-38319F578B12}" srcOrd="0" destOrd="0" presId="urn:microsoft.com/office/officeart/2008/layout/VerticalCurvedList"/>
    <dgm:cxn modelId="{F6B5485D-AFC3-4509-B25F-B46DB13DDC3D}" type="presParOf" srcId="{B664C335-0C08-4BBA-B9F5-9706F9348FCC}" destId="{177F5027-FDAC-427F-8070-E32219FD201C}" srcOrd="7" destOrd="0" presId="urn:microsoft.com/office/officeart/2008/layout/VerticalCurvedList"/>
    <dgm:cxn modelId="{4C434AE1-EC2F-4467-A292-4F79B3224D9A}" type="presParOf" srcId="{B664C335-0C08-4BBA-B9F5-9706F9348FCC}" destId="{1F107FC2-D868-466C-AB78-34F308982712}" srcOrd="8" destOrd="0" presId="urn:microsoft.com/office/officeart/2008/layout/VerticalCurvedList"/>
    <dgm:cxn modelId="{4A990183-3BFC-44C0-BE83-960052A14BDE}" type="presParOf" srcId="{1F107FC2-D868-466C-AB78-34F308982712}" destId="{995A6784-C6B3-433A-91AF-C94E1E0BF6C1}" srcOrd="0" destOrd="0" presId="urn:microsoft.com/office/officeart/2008/layout/VerticalCurvedList"/>
    <dgm:cxn modelId="{8FB458DD-207B-418A-98AF-EE6EC61C57C8}" type="presParOf" srcId="{B664C335-0C08-4BBA-B9F5-9706F9348FCC}" destId="{F8BCBE73-26C3-4050-822E-555AC3759768}" srcOrd="9" destOrd="0" presId="urn:microsoft.com/office/officeart/2008/layout/VerticalCurvedList"/>
    <dgm:cxn modelId="{BA738109-CFC1-4169-A050-8FA603D8F294}" type="presParOf" srcId="{B664C335-0C08-4BBA-B9F5-9706F9348FCC}" destId="{8423A061-0821-4EC1-9B24-0E7147241EBF}" srcOrd="10" destOrd="0" presId="urn:microsoft.com/office/officeart/2008/layout/VerticalCurvedList"/>
    <dgm:cxn modelId="{78B64854-9674-4E46-88C7-D88A7833A4C6}" type="presParOf" srcId="{8423A061-0821-4EC1-9B24-0E7147241EBF}" destId="{AF02B5EA-43F1-4B6B-9817-25D1F49E6E59}" srcOrd="0" destOrd="0" presId="urn:microsoft.com/office/officeart/2008/layout/VerticalCurvedList"/>
    <dgm:cxn modelId="{41DBD031-895A-4C1A-8D73-9B26BD0FE7F3}" type="presParOf" srcId="{B664C335-0C08-4BBA-B9F5-9706F9348FCC}" destId="{7647091B-CA80-4ECB-8019-697986A359D6}" srcOrd="11" destOrd="0" presId="urn:microsoft.com/office/officeart/2008/layout/VerticalCurvedList"/>
    <dgm:cxn modelId="{9C585AC5-A288-4142-BD10-2777B96BF641}" type="presParOf" srcId="{B664C335-0C08-4BBA-B9F5-9706F9348FCC}" destId="{7D7E28D9-ED7F-4B82-B58D-6D9FC76D4B89}" srcOrd="12" destOrd="0" presId="urn:microsoft.com/office/officeart/2008/layout/VerticalCurvedList"/>
    <dgm:cxn modelId="{811EC8EB-9AAB-45C7-9F10-0D061164A494}" type="presParOf" srcId="{7D7E28D9-ED7F-4B82-B58D-6D9FC76D4B89}" destId="{F7C9EFCB-0627-4164-9ECE-B06E33A05593}" srcOrd="0" destOrd="0" presId="urn:microsoft.com/office/officeart/2008/layout/VerticalCurvedList"/>
    <dgm:cxn modelId="{5F688A90-4840-4659-B153-2BF6DBE89D72}" type="presParOf" srcId="{B664C335-0C08-4BBA-B9F5-9706F9348FCC}" destId="{3B191874-72EF-4097-95C8-D0CC3738DB7E}" srcOrd="13" destOrd="0" presId="urn:microsoft.com/office/officeart/2008/layout/VerticalCurvedList"/>
    <dgm:cxn modelId="{6F426604-27AD-4696-B180-7742C1B011AF}" type="presParOf" srcId="{B664C335-0C08-4BBA-B9F5-9706F9348FCC}" destId="{0643FCD2-155C-4C34-AA65-87F9F2A2F525}" srcOrd="14" destOrd="0" presId="urn:microsoft.com/office/officeart/2008/layout/VerticalCurvedList"/>
    <dgm:cxn modelId="{9DA40272-3605-4872-A06C-56676111F822}" type="presParOf" srcId="{0643FCD2-155C-4C34-AA65-87F9F2A2F525}" destId="{DA05289D-1A1E-47CE-8D58-1D6F6F2BE0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20CE17-07F8-4644-8F3D-63B9F8FFF73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B58BBB6-6EB0-43F4-80FC-EEDEE0EEC54C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900" u="sng" dirty="0"/>
            <a:t>1. Set up base model </a:t>
          </a:r>
        </a:p>
        <a:p>
          <a:endParaRPr lang="en-US" sz="1900" u="sng" dirty="0"/>
        </a:p>
        <a:p>
          <a:pPr rtl="0"/>
          <a:r>
            <a:rPr lang="en-US" sz="1900" dirty="0"/>
            <a:t>Utilize existing Upper San Saba 1D geometry data</a:t>
          </a:r>
          <a:r>
            <a:rPr lang="en-US" sz="1900" dirty="0">
              <a:latin typeface="Calibri Light" panose="020F0302020204030204"/>
            </a:rPr>
            <a:t> (Harris et al. 2023)</a:t>
          </a:r>
          <a:endParaRPr lang="en-US" sz="1900" dirty="0"/>
        </a:p>
      </dgm:t>
    </dgm:pt>
    <dgm:pt modelId="{280FA8D3-ADC3-4114-95F6-9FD20766805E}" type="parTrans" cxnId="{84E2BE8F-D93B-455F-B4D7-038E947A47CD}">
      <dgm:prSet/>
      <dgm:spPr/>
      <dgm:t>
        <a:bodyPr/>
        <a:lstStyle/>
        <a:p>
          <a:endParaRPr lang="en-US"/>
        </a:p>
      </dgm:t>
    </dgm:pt>
    <dgm:pt modelId="{0E8A2B91-6470-4D45-8F61-5DE4936367FD}" type="sibTrans" cxnId="{84E2BE8F-D93B-455F-B4D7-038E947A47CD}">
      <dgm:prSet/>
      <dgm:spPr/>
      <dgm:t>
        <a:bodyPr/>
        <a:lstStyle/>
        <a:p>
          <a:endParaRPr lang="en-US"/>
        </a:p>
      </dgm:t>
    </dgm:pt>
    <dgm:pt modelId="{91653850-6E97-4AA5-8AB8-7F1E5E8AA443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u="sng" dirty="0"/>
            <a:t>2. Define model parameters </a:t>
          </a:r>
          <a:endParaRPr lang="en-US" dirty="0"/>
        </a:p>
        <a:p>
          <a:r>
            <a:rPr lang="en-US" dirty="0"/>
            <a:t>- Input meteorological data </a:t>
          </a:r>
        </a:p>
        <a:p>
          <a:r>
            <a:rPr lang="en-US" dirty="0"/>
            <a:t>- Add boundary conditions</a:t>
          </a:r>
        </a:p>
        <a:p>
          <a:r>
            <a:rPr lang="en-US" dirty="0"/>
            <a:t>- Set time series</a:t>
          </a:r>
        </a:p>
      </dgm:t>
    </dgm:pt>
    <dgm:pt modelId="{D3C755CE-9FD3-491F-9DB8-4FCF23FBC9E7}" type="parTrans" cxnId="{E3D4C1FA-7957-4BB2-A9EC-1BF6CDCB072D}">
      <dgm:prSet/>
      <dgm:spPr/>
      <dgm:t>
        <a:bodyPr/>
        <a:lstStyle/>
        <a:p>
          <a:endParaRPr lang="en-US"/>
        </a:p>
      </dgm:t>
    </dgm:pt>
    <dgm:pt modelId="{0D82D2F8-4493-46FD-BD46-D0C8EFAB0E8C}" type="sibTrans" cxnId="{E3D4C1FA-7957-4BB2-A9EC-1BF6CDCB072D}">
      <dgm:prSet/>
      <dgm:spPr/>
      <dgm:t>
        <a:bodyPr/>
        <a:lstStyle/>
        <a:p>
          <a:endParaRPr lang="en-US"/>
        </a:p>
      </dgm:t>
    </dgm:pt>
    <dgm:pt modelId="{D705A37F-4074-4A10-9D81-D3E34058CE45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u="sng" dirty="0"/>
            <a:t>3. Run Model</a:t>
          </a:r>
        </a:p>
      </dgm:t>
    </dgm:pt>
    <dgm:pt modelId="{E6EE58B9-D148-4DD6-ACD7-EBAF78B966C4}" type="parTrans" cxnId="{6817BD7A-30DE-4507-8DE8-115FE83B575C}">
      <dgm:prSet/>
      <dgm:spPr/>
      <dgm:t>
        <a:bodyPr/>
        <a:lstStyle/>
        <a:p>
          <a:endParaRPr lang="en-US"/>
        </a:p>
      </dgm:t>
    </dgm:pt>
    <dgm:pt modelId="{FE7C8F8D-19CE-4EF9-8864-9CE0FC1D4AA6}" type="sibTrans" cxnId="{6817BD7A-30DE-4507-8DE8-115FE83B575C}">
      <dgm:prSet/>
      <dgm:spPr/>
      <dgm:t>
        <a:bodyPr/>
        <a:lstStyle/>
        <a:p>
          <a:endParaRPr lang="en-US"/>
        </a:p>
      </dgm:t>
    </dgm:pt>
    <dgm:pt modelId="{46AA9897-B423-4A5E-87B5-B0EDC65E9A4E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u="sng" dirty="0"/>
            <a:t>4. Calibrate Model</a:t>
          </a:r>
        </a:p>
        <a:p>
          <a:endParaRPr lang="en-US" u="sng" dirty="0"/>
        </a:p>
        <a:p>
          <a:r>
            <a:rPr lang="en-US" u="none" dirty="0"/>
            <a:t>Using </a:t>
          </a:r>
          <a:r>
            <a:rPr lang="en-US" u="none" dirty="0" err="1"/>
            <a:t>TXState</a:t>
          </a:r>
          <a:r>
            <a:rPr lang="en-US" u="none" dirty="0"/>
            <a:t> 2018 field temperature data </a:t>
          </a:r>
        </a:p>
      </dgm:t>
    </dgm:pt>
    <dgm:pt modelId="{5DF674E5-2D1E-4953-8898-3FDFE94BC03F}" type="parTrans" cxnId="{401270D2-3A50-4D69-B3C5-DBE33271BBD5}">
      <dgm:prSet/>
      <dgm:spPr/>
      <dgm:t>
        <a:bodyPr/>
        <a:lstStyle/>
        <a:p>
          <a:endParaRPr lang="en-US"/>
        </a:p>
      </dgm:t>
    </dgm:pt>
    <dgm:pt modelId="{84417FF5-4987-4227-92C5-9EC8EE8B3C40}" type="sibTrans" cxnId="{401270D2-3A50-4D69-B3C5-DBE33271BBD5}">
      <dgm:prSet/>
      <dgm:spPr/>
      <dgm:t>
        <a:bodyPr/>
        <a:lstStyle/>
        <a:p>
          <a:endParaRPr lang="en-US"/>
        </a:p>
      </dgm:t>
    </dgm:pt>
    <dgm:pt modelId="{D404E069-1E1B-4F5C-8E6C-3310AF5DA74F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u="sng" dirty="0"/>
            <a:t>5. Analyze Results</a:t>
          </a:r>
        </a:p>
        <a:p>
          <a:endParaRPr lang="en-US" u="sng" dirty="0"/>
        </a:p>
        <a:p>
          <a:pPr rtl="0"/>
          <a:r>
            <a:rPr lang="en-US" u="none" dirty="0"/>
            <a:t>Use profile plots, time series plots, and cross-sectional plots </a:t>
          </a:r>
          <a:r>
            <a:rPr lang="en-US" u="none" dirty="0">
              <a:latin typeface="+mn-lt"/>
            </a:rPr>
            <a:t>to analyze </a:t>
          </a:r>
          <a:r>
            <a:rPr lang="en-US" u="none" dirty="0"/>
            <a:t>stream temperature</a:t>
          </a:r>
        </a:p>
      </dgm:t>
    </dgm:pt>
    <dgm:pt modelId="{5F798691-9DEF-4E64-B2E3-67F402A582A6}" type="parTrans" cxnId="{906C91EA-BFDF-41DC-BFBF-8B230B2DD86F}">
      <dgm:prSet/>
      <dgm:spPr/>
      <dgm:t>
        <a:bodyPr/>
        <a:lstStyle/>
        <a:p>
          <a:endParaRPr lang="en-US"/>
        </a:p>
      </dgm:t>
    </dgm:pt>
    <dgm:pt modelId="{A1AFB6EC-3DD9-4CAA-84F6-D4E608212C44}" type="sibTrans" cxnId="{906C91EA-BFDF-41DC-BFBF-8B230B2DD86F}">
      <dgm:prSet/>
      <dgm:spPr/>
      <dgm:t>
        <a:bodyPr/>
        <a:lstStyle/>
        <a:p>
          <a:endParaRPr lang="en-US"/>
        </a:p>
      </dgm:t>
    </dgm:pt>
    <dgm:pt modelId="{68168AEB-8A00-42DA-A7A8-862605D2EFC8}" type="pres">
      <dgm:prSet presAssocID="{1120CE17-07F8-4644-8F3D-63B9F8FFF734}" presName="Name0" presStyleCnt="0">
        <dgm:presLayoutVars>
          <dgm:dir/>
          <dgm:resizeHandles val="exact"/>
        </dgm:presLayoutVars>
      </dgm:prSet>
      <dgm:spPr/>
    </dgm:pt>
    <dgm:pt modelId="{C89BF45B-F9D4-4875-B6E1-048AC7812290}" type="pres">
      <dgm:prSet presAssocID="{2B58BBB6-6EB0-43F4-80FC-EEDEE0EEC54C}" presName="node" presStyleLbl="node1" presStyleIdx="0" presStyleCnt="5" custScaleX="150249">
        <dgm:presLayoutVars>
          <dgm:bulletEnabled val="1"/>
        </dgm:presLayoutVars>
      </dgm:prSet>
      <dgm:spPr/>
    </dgm:pt>
    <dgm:pt modelId="{75FBFF3B-B912-4F9E-9253-EBAA0E2FBA0C}" type="pres">
      <dgm:prSet presAssocID="{0E8A2B91-6470-4D45-8F61-5DE4936367FD}" presName="sibTrans" presStyleLbl="sibTrans2D1" presStyleIdx="0" presStyleCnt="4"/>
      <dgm:spPr/>
    </dgm:pt>
    <dgm:pt modelId="{93434BDC-5912-42A4-B67B-6ED2FB5FCA6A}" type="pres">
      <dgm:prSet presAssocID="{0E8A2B91-6470-4D45-8F61-5DE4936367FD}" presName="connectorText" presStyleLbl="sibTrans2D1" presStyleIdx="0" presStyleCnt="4"/>
      <dgm:spPr/>
    </dgm:pt>
    <dgm:pt modelId="{2B65AD97-BDD6-4643-BD9A-E31B55C2B5FD}" type="pres">
      <dgm:prSet presAssocID="{91653850-6E97-4AA5-8AB8-7F1E5E8AA443}" presName="node" presStyleLbl="node1" presStyleIdx="1" presStyleCnt="5" custScaleX="141327">
        <dgm:presLayoutVars>
          <dgm:bulletEnabled val="1"/>
        </dgm:presLayoutVars>
      </dgm:prSet>
      <dgm:spPr/>
    </dgm:pt>
    <dgm:pt modelId="{9D71C09D-CD6A-4C76-9EC7-AB0C51F8B4EC}" type="pres">
      <dgm:prSet presAssocID="{0D82D2F8-4493-46FD-BD46-D0C8EFAB0E8C}" presName="sibTrans" presStyleLbl="sibTrans2D1" presStyleIdx="1" presStyleCnt="4"/>
      <dgm:spPr/>
    </dgm:pt>
    <dgm:pt modelId="{CD90B479-3140-44ED-9E35-3E9220B7F349}" type="pres">
      <dgm:prSet presAssocID="{0D82D2F8-4493-46FD-BD46-D0C8EFAB0E8C}" presName="connectorText" presStyleLbl="sibTrans2D1" presStyleIdx="1" presStyleCnt="4"/>
      <dgm:spPr/>
    </dgm:pt>
    <dgm:pt modelId="{67F45A16-EB90-4248-9D3C-CC8FAF5754E9}" type="pres">
      <dgm:prSet presAssocID="{D705A37F-4074-4A10-9D81-D3E34058CE45}" presName="node" presStyleLbl="node1" presStyleIdx="2" presStyleCnt="5" custScaleX="98835">
        <dgm:presLayoutVars>
          <dgm:bulletEnabled val="1"/>
        </dgm:presLayoutVars>
      </dgm:prSet>
      <dgm:spPr/>
    </dgm:pt>
    <dgm:pt modelId="{7E5AFA82-A064-4381-A260-95E3A723AA61}" type="pres">
      <dgm:prSet presAssocID="{FE7C8F8D-19CE-4EF9-8864-9CE0FC1D4AA6}" presName="sibTrans" presStyleLbl="sibTrans2D1" presStyleIdx="2" presStyleCnt="4"/>
      <dgm:spPr/>
    </dgm:pt>
    <dgm:pt modelId="{62D77B5D-D593-41FA-ACFA-0B1CAC3A163E}" type="pres">
      <dgm:prSet presAssocID="{FE7C8F8D-19CE-4EF9-8864-9CE0FC1D4AA6}" presName="connectorText" presStyleLbl="sibTrans2D1" presStyleIdx="2" presStyleCnt="4"/>
      <dgm:spPr/>
    </dgm:pt>
    <dgm:pt modelId="{65977EB3-C842-4905-B0FB-A2BD3D88F184}" type="pres">
      <dgm:prSet presAssocID="{46AA9897-B423-4A5E-87B5-B0EDC65E9A4E}" presName="node" presStyleLbl="node1" presStyleIdx="3" presStyleCnt="5">
        <dgm:presLayoutVars>
          <dgm:bulletEnabled val="1"/>
        </dgm:presLayoutVars>
      </dgm:prSet>
      <dgm:spPr/>
    </dgm:pt>
    <dgm:pt modelId="{C94CC36F-2506-4485-9640-921A6B09C2C5}" type="pres">
      <dgm:prSet presAssocID="{84417FF5-4987-4227-92C5-9EC8EE8B3C40}" presName="sibTrans" presStyleLbl="sibTrans2D1" presStyleIdx="3" presStyleCnt="4"/>
      <dgm:spPr/>
    </dgm:pt>
    <dgm:pt modelId="{9A46610D-FA47-41D0-8BA4-207CD17B91A3}" type="pres">
      <dgm:prSet presAssocID="{84417FF5-4987-4227-92C5-9EC8EE8B3C40}" presName="connectorText" presStyleLbl="sibTrans2D1" presStyleIdx="3" presStyleCnt="4"/>
      <dgm:spPr/>
    </dgm:pt>
    <dgm:pt modelId="{94703A7F-24A4-4A22-A007-6156D2F1C3C8}" type="pres">
      <dgm:prSet presAssocID="{D404E069-1E1B-4F5C-8E6C-3310AF5DA74F}" presName="node" presStyleLbl="node1" presStyleIdx="4" presStyleCnt="5" custScaleX="131235">
        <dgm:presLayoutVars>
          <dgm:bulletEnabled val="1"/>
        </dgm:presLayoutVars>
      </dgm:prSet>
      <dgm:spPr/>
    </dgm:pt>
  </dgm:ptLst>
  <dgm:cxnLst>
    <dgm:cxn modelId="{FF092512-981C-417D-A999-3D53D10358C1}" type="presOf" srcId="{0D82D2F8-4493-46FD-BD46-D0C8EFAB0E8C}" destId="{9D71C09D-CD6A-4C76-9EC7-AB0C51F8B4EC}" srcOrd="0" destOrd="0" presId="urn:microsoft.com/office/officeart/2005/8/layout/process1"/>
    <dgm:cxn modelId="{E22DB624-F79C-4ECA-858F-8881513148BC}" type="presOf" srcId="{0D82D2F8-4493-46FD-BD46-D0C8EFAB0E8C}" destId="{CD90B479-3140-44ED-9E35-3E9220B7F349}" srcOrd="1" destOrd="0" presId="urn:microsoft.com/office/officeart/2005/8/layout/process1"/>
    <dgm:cxn modelId="{9D20A025-399D-4074-9164-0B21E5331302}" type="presOf" srcId="{91653850-6E97-4AA5-8AB8-7F1E5E8AA443}" destId="{2B65AD97-BDD6-4643-BD9A-E31B55C2B5FD}" srcOrd="0" destOrd="0" presId="urn:microsoft.com/office/officeart/2005/8/layout/process1"/>
    <dgm:cxn modelId="{ECCF0341-ABC8-4398-9796-568384ED7250}" type="presOf" srcId="{2B58BBB6-6EB0-43F4-80FC-EEDEE0EEC54C}" destId="{C89BF45B-F9D4-4875-B6E1-048AC7812290}" srcOrd="0" destOrd="0" presId="urn:microsoft.com/office/officeart/2005/8/layout/process1"/>
    <dgm:cxn modelId="{44E33E46-1DA7-4DFE-81EA-C66D68499C79}" type="presOf" srcId="{D404E069-1E1B-4F5C-8E6C-3310AF5DA74F}" destId="{94703A7F-24A4-4A22-A007-6156D2F1C3C8}" srcOrd="0" destOrd="0" presId="urn:microsoft.com/office/officeart/2005/8/layout/process1"/>
    <dgm:cxn modelId="{C7D5B649-249E-489C-A044-980AE23301AC}" type="presOf" srcId="{84417FF5-4987-4227-92C5-9EC8EE8B3C40}" destId="{9A46610D-FA47-41D0-8BA4-207CD17B91A3}" srcOrd="1" destOrd="0" presId="urn:microsoft.com/office/officeart/2005/8/layout/process1"/>
    <dgm:cxn modelId="{6817BD7A-30DE-4507-8DE8-115FE83B575C}" srcId="{1120CE17-07F8-4644-8F3D-63B9F8FFF734}" destId="{D705A37F-4074-4A10-9D81-D3E34058CE45}" srcOrd="2" destOrd="0" parTransId="{E6EE58B9-D148-4DD6-ACD7-EBAF78B966C4}" sibTransId="{FE7C8F8D-19CE-4EF9-8864-9CE0FC1D4AA6}"/>
    <dgm:cxn modelId="{CDDD9C8B-7D7A-4970-8485-F812B5713B11}" type="presOf" srcId="{FE7C8F8D-19CE-4EF9-8864-9CE0FC1D4AA6}" destId="{62D77B5D-D593-41FA-ACFA-0B1CAC3A163E}" srcOrd="1" destOrd="0" presId="urn:microsoft.com/office/officeart/2005/8/layout/process1"/>
    <dgm:cxn modelId="{84E2BE8F-D93B-455F-B4D7-038E947A47CD}" srcId="{1120CE17-07F8-4644-8F3D-63B9F8FFF734}" destId="{2B58BBB6-6EB0-43F4-80FC-EEDEE0EEC54C}" srcOrd="0" destOrd="0" parTransId="{280FA8D3-ADC3-4114-95F6-9FD20766805E}" sibTransId="{0E8A2B91-6470-4D45-8F61-5DE4936367FD}"/>
    <dgm:cxn modelId="{863CE3BB-199C-46CF-85CE-D67E4724C6DA}" type="presOf" srcId="{84417FF5-4987-4227-92C5-9EC8EE8B3C40}" destId="{C94CC36F-2506-4485-9640-921A6B09C2C5}" srcOrd="0" destOrd="0" presId="urn:microsoft.com/office/officeart/2005/8/layout/process1"/>
    <dgm:cxn modelId="{C78EDBC5-CD6D-4928-A4A1-80CBE5CCC657}" type="presOf" srcId="{0E8A2B91-6470-4D45-8F61-5DE4936367FD}" destId="{75FBFF3B-B912-4F9E-9253-EBAA0E2FBA0C}" srcOrd="0" destOrd="0" presId="urn:microsoft.com/office/officeart/2005/8/layout/process1"/>
    <dgm:cxn modelId="{19C0B6C8-2422-4190-9AB7-95005B9AB538}" type="presOf" srcId="{D705A37F-4074-4A10-9D81-D3E34058CE45}" destId="{67F45A16-EB90-4248-9D3C-CC8FAF5754E9}" srcOrd="0" destOrd="0" presId="urn:microsoft.com/office/officeart/2005/8/layout/process1"/>
    <dgm:cxn modelId="{401270D2-3A50-4D69-B3C5-DBE33271BBD5}" srcId="{1120CE17-07F8-4644-8F3D-63B9F8FFF734}" destId="{46AA9897-B423-4A5E-87B5-B0EDC65E9A4E}" srcOrd="3" destOrd="0" parTransId="{5DF674E5-2D1E-4953-8898-3FDFE94BC03F}" sibTransId="{84417FF5-4987-4227-92C5-9EC8EE8B3C40}"/>
    <dgm:cxn modelId="{6C6E52D7-998A-4617-B6E7-234413196FE1}" type="presOf" srcId="{0E8A2B91-6470-4D45-8F61-5DE4936367FD}" destId="{93434BDC-5912-42A4-B67B-6ED2FB5FCA6A}" srcOrd="1" destOrd="0" presId="urn:microsoft.com/office/officeart/2005/8/layout/process1"/>
    <dgm:cxn modelId="{02B04CE6-9630-4606-AF64-C99FB254E3C4}" type="presOf" srcId="{1120CE17-07F8-4644-8F3D-63B9F8FFF734}" destId="{68168AEB-8A00-42DA-A7A8-862605D2EFC8}" srcOrd="0" destOrd="0" presId="urn:microsoft.com/office/officeart/2005/8/layout/process1"/>
    <dgm:cxn modelId="{A3A63EE8-F40E-4788-AF01-01E1012539C5}" type="presOf" srcId="{FE7C8F8D-19CE-4EF9-8864-9CE0FC1D4AA6}" destId="{7E5AFA82-A064-4381-A260-95E3A723AA61}" srcOrd="0" destOrd="0" presId="urn:microsoft.com/office/officeart/2005/8/layout/process1"/>
    <dgm:cxn modelId="{906C91EA-BFDF-41DC-BFBF-8B230B2DD86F}" srcId="{1120CE17-07F8-4644-8F3D-63B9F8FFF734}" destId="{D404E069-1E1B-4F5C-8E6C-3310AF5DA74F}" srcOrd="4" destOrd="0" parTransId="{5F798691-9DEF-4E64-B2E3-67F402A582A6}" sibTransId="{A1AFB6EC-3DD9-4CAA-84F6-D4E608212C44}"/>
    <dgm:cxn modelId="{545699EC-8057-4568-9CF3-77A3FBC6C5E7}" type="presOf" srcId="{46AA9897-B423-4A5E-87B5-B0EDC65E9A4E}" destId="{65977EB3-C842-4905-B0FB-A2BD3D88F184}" srcOrd="0" destOrd="0" presId="urn:microsoft.com/office/officeart/2005/8/layout/process1"/>
    <dgm:cxn modelId="{E3D4C1FA-7957-4BB2-A9EC-1BF6CDCB072D}" srcId="{1120CE17-07F8-4644-8F3D-63B9F8FFF734}" destId="{91653850-6E97-4AA5-8AB8-7F1E5E8AA443}" srcOrd="1" destOrd="0" parTransId="{D3C755CE-9FD3-491F-9DB8-4FCF23FBC9E7}" sibTransId="{0D82D2F8-4493-46FD-BD46-D0C8EFAB0E8C}"/>
    <dgm:cxn modelId="{C15DE203-E6C6-4BA6-ADB4-2B499F7CEA39}" type="presParOf" srcId="{68168AEB-8A00-42DA-A7A8-862605D2EFC8}" destId="{C89BF45B-F9D4-4875-B6E1-048AC7812290}" srcOrd="0" destOrd="0" presId="urn:microsoft.com/office/officeart/2005/8/layout/process1"/>
    <dgm:cxn modelId="{FC76D735-AB1A-4916-98C7-0E2A8491E2A4}" type="presParOf" srcId="{68168AEB-8A00-42DA-A7A8-862605D2EFC8}" destId="{75FBFF3B-B912-4F9E-9253-EBAA0E2FBA0C}" srcOrd="1" destOrd="0" presId="urn:microsoft.com/office/officeart/2005/8/layout/process1"/>
    <dgm:cxn modelId="{75D40997-9470-4821-A049-23225A8723F2}" type="presParOf" srcId="{75FBFF3B-B912-4F9E-9253-EBAA0E2FBA0C}" destId="{93434BDC-5912-42A4-B67B-6ED2FB5FCA6A}" srcOrd="0" destOrd="0" presId="urn:microsoft.com/office/officeart/2005/8/layout/process1"/>
    <dgm:cxn modelId="{2D84A68B-FF9D-4212-804E-41081A59A781}" type="presParOf" srcId="{68168AEB-8A00-42DA-A7A8-862605D2EFC8}" destId="{2B65AD97-BDD6-4643-BD9A-E31B55C2B5FD}" srcOrd="2" destOrd="0" presId="urn:microsoft.com/office/officeart/2005/8/layout/process1"/>
    <dgm:cxn modelId="{37E70A84-F5AF-40A3-A83C-5BCF269C347D}" type="presParOf" srcId="{68168AEB-8A00-42DA-A7A8-862605D2EFC8}" destId="{9D71C09D-CD6A-4C76-9EC7-AB0C51F8B4EC}" srcOrd="3" destOrd="0" presId="urn:microsoft.com/office/officeart/2005/8/layout/process1"/>
    <dgm:cxn modelId="{F42617C9-A8D0-4DE9-9CF3-27DA94A4BFCA}" type="presParOf" srcId="{9D71C09D-CD6A-4C76-9EC7-AB0C51F8B4EC}" destId="{CD90B479-3140-44ED-9E35-3E9220B7F349}" srcOrd="0" destOrd="0" presId="urn:microsoft.com/office/officeart/2005/8/layout/process1"/>
    <dgm:cxn modelId="{600A51E2-CE3D-4C77-9E96-6AEC9B71DF49}" type="presParOf" srcId="{68168AEB-8A00-42DA-A7A8-862605D2EFC8}" destId="{67F45A16-EB90-4248-9D3C-CC8FAF5754E9}" srcOrd="4" destOrd="0" presId="urn:microsoft.com/office/officeart/2005/8/layout/process1"/>
    <dgm:cxn modelId="{AD789AAD-7960-4A7E-8266-C21033762948}" type="presParOf" srcId="{68168AEB-8A00-42DA-A7A8-862605D2EFC8}" destId="{7E5AFA82-A064-4381-A260-95E3A723AA61}" srcOrd="5" destOrd="0" presId="urn:microsoft.com/office/officeart/2005/8/layout/process1"/>
    <dgm:cxn modelId="{5C8275BC-115B-4E74-B7D1-947C99FDCA5B}" type="presParOf" srcId="{7E5AFA82-A064-4381-A260-95E3A723AA61}" destId="{62D77B5D-D593-41FA-ACFA-0B1CAC3A163E}" srcOrd="0" destOrd="0" presId="urn:microsoft.com/office/officeart/2005/8/layout/process1"/>
    <dgm:cxn modelId="{2D82BF50-902A-4C59-AC59-1825AF1E8B8F}" type="presParOf" srcId="{68168AEB-8A00-42DA-A7A8-862605D2EFC8}" destId="{65977EB3-C842-4905-B0FB-A2BD3D88F184}" srcOrd="6" destOrd="0" presId="urn:microsoft.com/office/officeart/2005/8/layout/process1"/>
    <dgm:cxn modelId="{7C546867-3A5F-41B3-9316-8E3CD767DE60}" type="presParOf" srcId="{68168AEB-8A00-42DA-A7A8-862605D2EFC8}" destId="{C94CC36F-2506-4485-9640-921A6B09C2C5}" srcOrd="7" destOrd="0" presId="urn:microsoft.com/office/officeart/2005/8/layout/process1"/>
    <dgm:cxn modelId="{502F356E-32FD-4491-BB76-9CFDDF4962D2}" type="presParOf" srcId="{C94CC36F-2506-4485-9640-921A6B09C2C5}" destId="{9A46610D-FA47-41D0-8BA4-207CD17B91A3}" srcOrd="0" destOrd="0" presId="urn:microsoft.com/office/officeart/2005/8/layout/process1"/>
    <dgm:cxn modelId="{F9F52EE3-55EC-4424-A531-E970EBDE3CDF}" type="presParOf" srcId="{68168AEB-8A00-42DA-A7A8-862605D2EFC8}" destId="{94703A7F-24A4-4A22-A007-6156D2F1C3C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177FB-3FF8-489E-97F2-0B304BCDBCE4}">
      <dsp:nvSpPr>
        <dsp:cNvPr id="0" name=""/>
        <dsp:cNvSpPr/>
      </dsp:nvSpPr>
      <dsp:spPr>
        <a:xfrm>
          <a:off x="3331722" y="0"/>
          <a:ext cx="4972189" cy="18014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Behavior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Growth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Development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Reproduction</a:t>
          </a:r>
        </a:p>
      </dsp:txBody>
      <dsp:txXfrm>
        <a:off x="3331722" y="225182"/>
        <a:ext cx="4296643" cy="1351091"/>
      </dsp:txXfrm>
    </dsp:sp>
    <dsp:sp modelId="{C0C94A6B-01DC-4652-BEE6-5E684C99FCC8}">
      <dsp:nvSpPr>
        <dsp:cNvPr id="0" name=""/>
        <dsp:cNvSpPr/>
      </dsp:nvSpPr>
      <dsp:spPr>
        <a:xfrm>
          <a:off x="7255" y="0"/>
          <a:ext cx="3324467" cy="18014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Individual</a:t>
          </a:r>
        </a:p>
      </dsp:txBody>
      <dsp:txXfrm>
        <a:off x="95195" y="87940"/>
        <a:ext cx="3148587" cy="1625575"/>
      </dsp:txXfrm>
    </dsp:sp>
    <dsp:sp modelId="{9CF214AE-78F4-4CE9-9FC0-7A372348D740}">
      <dsp:nvSpPr>
        <dsp:cNvPr id="0" name=""/>
        <dsp:cNvSpPr/>
      </dsp:nvSpPr>
      <dsp:spPr>
        <a:xfrm>
          <a:off x="3324467" y="1981601"/>
          <a:ext cx="4986700" cy="18014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069277"/>
            <a:satOff val="1169"/>
            <a:lumOff val="348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069277"/>
              <a:satOff val="1169"/>
              <a:lumOff val="34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Species distribution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Habitat suitability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Reproduction (spawning and migratory cues)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Food web dynamics</a:t>
          </a:r>
        </a:p>
      </dsp:txBody>
      <dsp:txXfrm>
        <a:off x="3324467" y="2206783"/>
        <a:ext cx="4311154" cy="1351091"/>
      </dsp:txXfrm>
    </dsp:sp>
    <dsp:sp modelId="{9926D9A6-1129-4434-B4E2-64A9347E3C82}">
      <dsp:nvSpPr>
        <dsp:cNvPr id="0" name=""/>
        <dsp:cNvSpPr/>
      </dsp:nvSpPr>
      <dsp:spPr>
        <a:xfrm>
          <a:off x="0" y="1981601"/>
          <a:ext cx="3324467" cy="1801455"/>
        </a:xfrm>
        <a:prstGeom prst="roundRect">
          <a:avLst/>
        </a:prstGeom>
        <a:solidFill>
          <a:schemeClr val="accent2">
            <a:hueOff val="1942231"/>
            <a:satOff val="-4176"/>
            <a:lumOff val="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Population and community</a:t>
          </a:r>
        </a:p>
      </dsp:txBody>
      <dsp:txXfrm>
        <a:off x="87940" y="2069541"/>
        <a:ext cx="3148587" cy="1625575"/>
      </dsp:txXfrm>
    </dsp:sp>
    <dsp:sp modelId="{F1E971E1-DBD3-40B9-8A2F-7179E04FC5FE}">
      <dsp:nvSpPr>
        <dsp:cNvPr id="0" name=""/>
        <dsp:cNvSpPr/>
      </dsp:nvSpPr>
      <dsp:spPr>
        <a:xfrm>
          <a:off x="3296425" y="3963202"/>
          <a:ext cx="4986700" cy="18014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4138555"/>
            <a:satOff val="2337"/>
            <a:lumOff val="69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138555"/>
              <a:satOff val="2337"/>
              <a:lumOff val="69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Production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Respiration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Nutrient cycling rates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Eutrophication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3296425" y="4188384"/>
        <a:ext cx="4311154" cy="1351091"/>
      </dsp:txXfrm>
    </dsp:sp>
    <dsp:sp modelId="{E4BB42D7-97EF-429A-AA0E-2405272FD5B1}">
      <dsp:nvSpPr>
        <dsp:cNvPr id="0" name=""/>
        <dsp:cNvSpPr/>
      </dsp:nvSpPr>
      <dsp:spPr>
        <a:xfrm>
          <a:off x="71891" y="3963202"/>
          <a:ext cx="3180683" cy="1801455"/>
        </a:xfrm>
        <a:prstGeom prst="roundRect">
          <a:avLst/>
        </a:prstGeom>
        <a:solidFill>
          <a:schemeClr val="accent2">
            <a:hueOff val="3884461"/>
            <a:satOff val="-8352"/>
            <a:lumOff val="2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Ecosystem</a:t>
          </a:r>
        </a:p>
      </dsp:txBody>
      <dsp:txXfrm>
        <a:off x="159831" y="4051142"/>
        <a:ext cx="3004803" cy="1625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B02C7-847F-4B68-9603-A25650079917}">
      <dsp:nvSpPr>
        <dsp:cNvPr id="0" name=""/>
        <dsp:cNvSpPr/>
      </dsp:nvSpPr>
      <dsp:spPr>
        <a:xfrm>
          <a:off x="-4911210" y="-752827"/>
          <a:ext cx="5851165" cy="5851165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4E524D-AD72-4D72-AA4E-1D9F221FC718}">
      <dsp:nvSpPr>
        <dsp:cNvPr id="0" name=""/>
        <dsp:cNvSpPr/>
      </dsp:nvSpPr>
      <dsp:spPr>
        <a:xfrm>
          <a:off x="304837" y="197546"/>
          <a:ext cx="11652365" cy="394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46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dirty="0">
              <a:solidFill>
                <a:schemeClr val="tx1"/>
              </a:solidFill>
            </a:rPr>
            <a:t>What is the context for the analysis? </a:t>
          </a:r>
        </a:p>
      </dsp:txBody>
      <dsp:txXfrm>
        <a:off x="304837" y="197546"/>
        <a:ext cx="11652365" cy="394919"/>
      </dsp:txXfrm>
    </dsp:sp>
    <dsp:sp modelId="{40A0B5E5-EE73-4442-9570-501E5077870D}">
      <dsp:nvSpPr>
        <dsp:cNvPr id="0" name=""/>
        <dsp:cNvSpPr/>
      </dsp:nvSpPr>
      <dsp:spPr>
        <a:xfrm>
          <a:off x="58012" y="148181"/>
          <a:ext cx="493649" cy="4936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FD496-A5D3-44BD-AAD2-D4AC107370C0}">
      <dsp:nvSpPr>
        <dsp:cNvPr id="0" name=""/>
        <dsp:cNvSpPr/>
      </dsp:nvSpPr>
      <dsp:spPr>
        <a:xfrm>
          <a:off x="662472" y="790274"/>
          <a:ext cx="11294730" cy="394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46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What are major drivers of thermal regimes in this basin?</a:t>
          </a:r>
        </a:p>
      </dsp:txBody>
      <dsp:txXfrm>
        <a:off x="662472" y="790274"/>
        <a:ext cx="11294730" cy="394919"/>
      </dsp:txXfrm>
    </dsp:sp>
    <dsp:sp modelId="{742D4C16-9FA7-4E19-B7BA-37EEFA552729}">
      <dsp:nvSpPr>
        <dsp:cNvPr id="0" name=""/>
        <dsp:cNvSpPr/>
      </dsp:nvSpPr>
      <dsp:spPr>
        <a:xfrm>
          <a:off x="415648" y="740909"/>
          <a:ext cx="493649" cy="4936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FC272-7EF4-48DC-9B7B-FA66E8D9740E}">
      <dsp:nvSpPr>
        <dsp:cNvPr id="0" name=""/>
        <dsp:cNvSpPr/>
      </dsp:nvSpPr>
      <dsp:spPr>
        <a:xfrm>
          <a:off x="858455" y="1382567"/>
          <a:ext cx="11098747" cy="394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46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dirty="0">
              <a:solidFill>
                <a:schemeClr val="tx1"/>
              </a:solidFill>
            </a:rPr>
            <a:t>What are the focal ecological outcomes? </a:t>
          </a:r>
        </a:p>
      </dsp:txBody>
      <dsp:txXfrm>
        <a:off x="858455" y="1382567"/>
        <a:ext cx="11098747" cy="394919"/>
      </dsp:txXfrm>
    </dsp:sp>
    <dsp:sp modelId="{6E2EFED4-AC04-4774-B92F-38319F578B12}">
      <dsp:nvSpPr>
        <dsp:cNvPr id="0" name=""/>
        <dsp:cNvSpPr/>
      </dsp:nvSpPr>
      <dsp:spPr>
        <a:xfrm>
          <a:off x="611630" y="1333202"/>
          <a:ext cx="493649" cy="4936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F5027-FDAC-427F-8070-E32219FD201C}">
      <dsp:nvSpPr>
        <dsp:cNvPr id="0" name=""/>
        <dsp:cNvSpPr/>
      </dsp:nvSpPr>
      <dsp:spPr>
        <a:xfrm>
          <a:off x="921030" y="1975295"/>
          <a:ext cx="11036172" cy="394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46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dirty="0">
              <a:solidFill>
                <a:schemeClr val="tx1"/>
              </a:solidFill>
            </a:rPr>
            <a:t>What elements of the thermal regime are most critical? </a:t>
          </a:r>
        </a:p>
      </dsp:txBody>
      <dsp:txXfrm>
        <a:off x="921030" y="1975295"/>
        <a:ext cx="11036172" cy="394919"/>
      </dsp:txXfrm>
    </dsp:sp>
    <dsp:sp modelId="{995A6784-C6B3-433A-91AF-C94E1E0BF6C1}">
      <dsp:nvSpPr>
        <dsp:cNvPr id="0" name=""/>
        <dsp:cNvSpPr/>
      </dsp:nvSpPr>
      <dsp:spPr>
        <a:xfrm>
          <a:off x="674205" y="1925930"/>
          <a:ext cx="493649" cy="4936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CBE73-26C3-4050-822E-555AC3759768}">
      <dsp:nvSpPr>
        <dsp:cNvPr id="0" name=""/>
        <dsp:cNvSpPr/>
      </dsp:nvSpPr>
      <dsp:spPr>
        <a:xfrm>
          <a:off x="858455" y="2568022"/>
          <a:ext cx="11098747" cy="394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46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dirty="0">
              <a:solidFill>
                <a:schemeClr val="tx1"/>
              </a:solidFill>
            </a:rPr>
            <a:t>How is temperature varying spatially in this watershed? </a:t>
          </a:r>
        </a:p>
      </dsp:txBody>
      <dsp:txXfrm>
        <a:off x="858455" y="2568022"/>
        <a:ext cx="11098747" cy="394919"/>
      </dsp:txXfrm>
    </dsp:sp>
    <dsp:sp modelId="{AF02B5EA-43F1-4B6B-9817-25D1F49E6E59}">
      <dsp:nvSpPr>
        <dsp:cNvPr id="0" name=""/>
        <dsp:cNvSpPr/>
      </dsp:nvSpPr>
      <dsp:spPr>
        <a:xfrm>
          <a:off x="611630" y="2518657"/>
          <a:ext cx="493649" cy="4936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7091B-CA80-4ECB-8019-697986A359D6}">
      <dsp:nvSpPr>
        <dsp:cNvPr id="0" name=""/>
        <dsp:cNvSpPr/>
      </dsp:nvSpPr>
      <dsp:spPr>
        <a:xfrm>
          <a:off x="662472" y="3160315"/>
          <a:ext cx="11294730" cy="394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46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What level of effort?</a:t>
          </a:r>
        </a:p>
      </dsp:txBody>
      <dsp:txXfrm>
        <a:off x="662472" y="3160315"/>
        <a:ext cx="11294730" cy="394919"/>
      </dsp:txXfrm>
    </dsp:sp>
    <dsp:sp modelId="{F7C9EFCB-0627-4164-9ECE-B06E33A05593}">
      <dsp:nvSpPr>
        <dsp:cNvPr id="0" name=""/>
        <dsp:cNvSpPr/>
      </dsp:nvSpPr>
      <dsp:spPr>
        <a:xfrm>
          <a:off x="415648" y="3110950"/>
          <a:ext cx="493649" cy="4936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91874-72EF-4097-95C8-D0CC3738DB7E}">
      <dsp:nvSpPr>
        <dsp:cNvPr id="0" name=""/>
        <dsp:cNvSpPr/>
      </dsp:nvSpPr>
      <dsp:spPr>
        <a:xfrm>
          <a:off x="304837" y="3753043"/>
          <a:ext cx="11652365" cy="394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46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What thermal modeling tools and approaches meet these needs?</a:t>
          </a:r>
        </a:p>
      </dsp:txBody>
      <dsp:txXfrm>
        <a:off x="304837" y="3753043"/>
        <a:ext cx="11652365" cy="394919"/>
      </dsp:txXfrm>
    </dsp:sp>
    <dsp:sp modelId="{DA05289D-1A1E-47CE-8D58-1D6F6F2BE0AF}">
      <dsp:nvSpPr>
        <dsp:cNvPr id="0" name=""/>
        <dsp:cNvSpPr/>
      </dsp:nvSpPr>
      <dsp:spPr>
        <a:xfrm>
          <a:off x="58012" y="3703678"/>
          <a:ext cx="493649" cy="4936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BF45B-F9D4-4875-B6E1-048AC7812290}">
      <dsp:nvSpPr>
        <dsp:cNvPr id="0" name=""/>
        <dsp:cNvSpPr/>
      </dsp:nvSpPr>
      <dsp:spPr>
        <a:xfrm>
          <a:off x="5957" y="685961"/>
          <a:ext cx="2244827" cy="220481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u="sng" kern="1200" dirty="0"/>
            <a:t>1. Set up base model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u="sng" kern="1200" dirty="0"/>
        </a:p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Utilize existing Upper San Saba 1D geometry data</a:t>
          </a:r>
          <a:r>
            <a:rPr lang="en-US" sz="1900" kern="1200" dirty="0">
              <a:latin typeface="Calibri Light" panose="020F0302020204030204"/>
            </a:rPr>
            <a:t> (Harris et al. 2023)</a:t>
          </a:r>
          <a:endParaRPr lang="en-US" sz="1900" kern="1200" dirty="0"/>
        </a:p>
      </dsp:txBody>
      <dsp:txXfrm>
        <a:off x="70534" y="750538"/>
        <a:ext cx="2115673" cy="2075657"/>
      </dsp:txXfrm>
    </dsp:sp>
    <dsp:sp modelId="{75FBFF3B-B912-4F9E-9253-EBAA0E2FBA0C}">
      <dsp:nvSpPr>
        <dsp:cNvPr id="0" name=""/>
        <dsp:cNvSpPr/>
      </dsp:nvSpPr>
      <dsp:spPr>
        <a:xfrm>
          <a:off x="2400192" y="1603102"/>
          <a:ext cx="316743" cy="370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400192" y="1677208"/>
        <a:ext cx="221720" cy="222317"/>
      </dsp:txXfrm>
    </dsp:sp>
    <dsp:sp modelId="{2B65AD97-BDD6-4643-BD9A-E31B55C2B5FD}">
      <dsp:nvSpPr>
        <dsp:cNvPr id="0" name=""/>
        <dsp:cNvSpPr/>
      </dsp:nvSpPr>
      <dsp:spPr>
        <a:xfrm>
          <a:off x="2848413" y="685961"/>
          <a:ext cx="2111526" cy="220481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u="sng" kern="1200" dirty="0"/>
            <a:t>2. Define model parameters </a:t>
          </a: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- Input meteorological data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- Add boundary conditions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- Set time series</a:t>
          </a:r>
        </a:p>
      </dsp:txBody>
      <dsp:txXfrm>
        <a:off x="2910257" y="747805"/>
        <a:ext cx="1987838" cy="2081123"/>
      </dsp:txXfrm>
    </dsp:sp>
    <dsp:sp modelId="{9D71C09D-CD6A-4C76-9EC7-AB0C51F8B4EC}">
      <dsp:nvSpPr>
        <dsp:cNvPr id="0" name=""/>
        <dsp:cNvSpPr/>
      </dsp:nvSpPr>
      <dsp:spPr>
        <a:xfrm>
          <a:off x="5109347" y="1603102"/>
          <a:ext cx="316743" cy="370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109347" y="1677208"/>
        <a:ext cx="221720" cy="222317"/>
      </dsp:txXfrm>
    </dsp:sp>
    <dsp:sp modelId="{67F45A16-EB90-4248-9D3C-CC8FAF5754E9}">
      <dsp:nvSpPr>
        <dsp:cNvPr id="0" name=""/>
        <dsp:cNvSpPr/>
      </dsp:nvSpPr>
      <dsp:spPr>
        <a:xfrm>
          <a:off x="5557569" y="685961"/>
          <a:ext cx="1476665" cy="220481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u="sng" kern="1200" dirty="0"/>
            <a:t>3. Run Model</a:t>
          </a:r>
        </a:p>
      </dsp:txBody>
      <dsp:txXfrm>
        <a:off x="5600819" y="729211"/>
        <a:ext cx="1390165" cy="2118311"/>
      </dsp:txXfrm>
    </dsp:sp>
    <dsp:sp modelId="{7E5AFA82-A064-4381-A260-95E3A723AA61}">
      <dsp:nvSpPr>
        <dsp:cNvPr id="0" name=""/>
        <dsp:cNvSpPr/>
      </dsp:nvSpPr>
      <dsp:spPr>
        <a:xfrm>
          <a:off x="7183641" y="1603102"/>
          <a:ext cx="316743" cy="370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7183641" y="1677208"/>
        <a:ext cx="221720" cy="222317"/>
      </dsp:txXfrm>
    </dsp:sp>
    <dsp:sp modelId="{65977EB3-C842-4905-B0FB-A2BD3D88F184}">
      <dsp:nvSpPr>
        <dsp:cNvPr id="0" name=""/>
        <dsp:cNvSpPr/>
      </dsp:nvSpPr>
      <dsp:spPr>
        <a:xfrm>
          <a:off x="7631863" y="685961"/>
          <a:ext cx="1494071" cy="220481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u="sng" kern="1200" dirty="0"/>
            <a:t>4. Calibrate Model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u="sng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u="none" kern="1200" dirty="0"/>
            <a:t>Using </a:t>
          </a:r>
          <a:r>
            <a:rPr lang="en-US" sz="1500" u="none" kern="1200" dirty="0" err="1"/>
            <a:t>TXState</a:t>
          </a:r>
          <a:r>
            <a:rPr lang="en-US" sz="1500" u="none" kern="1200" dirty="0"/>
            <a:t> 2018 field temperature data </a:t>
          </a:r>
        </a:p>
      </dsp:txBody>
      <dsp:txXfrm>
        <a:off x="7675623" y="729721"/>
        <a:ext cx="1406551" cy="2117291"/>
      </dsp:txXfrm>
    </dsp:sp>
    <dsp:sp modelId="{C94CC36F-2506-4485-9640-921A6B09C2C5}">
      <dsp:nvSpPr>
        <dsp:cNvPr id="0" name=""/>
        <dsp:cNvSpPr/>
      </dsp:nvSpPr>
      <dsp:spPr>
        <a:xfrm>
          <a:off x="9275342" y="1603102"/>
          <a:ext cx="316743" cy="370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9275342" y="1677208"/>
        <a:ext cx="221720" cy="222317"/>
      </dsp:txXfrm>
    </dsp:sp>
    <dsp:sp modelId="{94703A7F-24A4-4A22-A007-6156D2F1C3C8}">
      <dsp:nvSpPr>
        <dsp:cNvPr id="0" name=""/>
        <dsp:cNvSpPr/>
      </dsp:nvSpPr>
      <dsp:spPr>
        <a:xfrm>
          <a:off x="9723563" y="685961"/>
          <a:ext cx="1960744" cy="220481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u="sng" kern="1200" dirty="0"/>
            <a:t>5. Analyze Results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u="sng" kern="1200" dirty="0"/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u="none" kern="1200" dirty="0"/>
            <a:t>Use profile plots, time series plots, and cross-sectional plots </a:t>
          </a:r>
          <a:r>
            <a:rPr lang="en-US" sz="1500" u="none" kern="1200" dirty="0">
              <a:latin typeface="+mn-lt"/>
            </a:rPr>
            <a:t>to analyze </a:t>
          </a:r>
          <a:r>
            <a:rPr lang="en-US" sz="1500" u="none" kern="1200" dirty="0"/>
            <a:t>stream temperature</a:t>
          </a:r>
        </a:p>
      </dsp:txBody>
      <dsp:txXfrm>
        <a:off x="9780991" y="743389"/>
        <a:ext cx="1845888" cy="2089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7/16/2025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7/16/2025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F2165-AECD-AC0B-0A46-19E82DC2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10EBC2-FFC3-2482-86CA-A129EAAAB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704D6B-CA75-C920-89B4-EA8B79E6D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1BFD7-3F26-AFD4-F030-DBE1AE11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03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b="1" i="0" u="none" strike="noStrike" dirty="0">
                <a:solidFill>
                  <a:srgbClr val="543E34"/>
                </a:solidFill>
                <a:effectLst/>
                <a:latin typeface="Gill Sans Nova Light"/>
              </a:rPr>
              <a:t>Types of thermal models</a:t>
            </a:r>
            <a:r>
              <a:rPr lang="en-US" b="0" i="0" dirty="0">
                <a:solidFill>
                  <a:srgbClr val="543E34"/>
                </a:solidFill>
                <a:effectLst/>
                <a:latin typeface="Gill Sans Nova Light"/>
              </a:rPr>
              <a:t>​</a:t>
            </a:r>
            <a:endParaRPr lang="en-US" b="0" i="0" dirty="0">
              <a:solidFill>
                <a:srgbClr val="543E34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43E34"/>
                </a:solidFill>
                <a:effectLst/>
                <a:latin typeface="Gill Sans Nova Light"/>
              </a:rPr>
              <a:t>Regression Models</a:t>
            </a:r>
            <a:r>
              <a:rPr lang="en-US" b="0" i="0" dirty="0">
                <a:solidFill>
                  <a:srgbClr val="543E34"/>
                </a:solidFill>
                <a:effectLst/>
                <a:latin typeface="Gill Sans Nova Light"/>
              </a:rPr>
              <a:t>​</a:t>
            </a:r>
            <a:endParaRPr lang="en-US" b="0" i="0" dirty="0">
              <a:solidFill>
                <a:srgbClr val="543E34"/>
              </a:solidFill>
              <a:effectLst/>
              <a:latin typeface="Arial" panose="020B0604020202020204" pitchFamily="34" charset="0"/>
            </a:endParaRP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43E34"/>
                </a:solidFill>
                <a:effectLst/>
                <a:latin typeface="Gill Sans Nova Light"/>
              </a:rPr>
              <a:t>Simple statistical relationships</a:t>
            </a:r>
            <a:r>
              <a:rPr lang="en-US" b="0" i="0" dirty="0">
                <a:solidFill>
                  <a:srgbClr val="543E34"/>
                </a:solidFill>
                <a:effectLst/>
                <a:latin typeface="Gill Sans Nova Light"/>
              </a:rPr>
              <a:t>​</a:t>
            </a:r>
            <a:endParaRPr lang="en-US" b="0" i="0" dirty="0">
              <a:solidFill>
                <a:srgbClr val="543E34"/>
              </a:solidFill>
              <a:effectLst/>
              <a:latin typeface="Arial" panose="020B0604020202020204" pitchFamily="34" charset="0"/>
            </a:endParaRP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43E34"/>
                </a:solidFill>
                <a:effectLst/>
                <a:latin typeface="Gill Sans Nova Light"/>
              </a:rPr>
              <a:t>Quick estimates</a:t>
            </a:r>
            <a:r>
              <a:rPr lang="en-US" b="0" i="0" dirty="0">
                <a:solidFill>
                  <a:srgbClr val="543E34"/>
                </a:solidFill>
                <a:effectLst/>
                <a:latin typeface="Gill Sans Nova Light"/>
              </a:rPr>
              <a:t>​</a:t>
            </a:r>
            <a:endParaRPr lang="en-US" b="0" i="0" dirty="0">
              <a:solidFill>
                <a:srgbClr val="543E3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43E34"/>
                </a:solidFill>
                <a:effectLst/>
                <a:latin typeface="Gill Sans Nova Light"/>
              </a:rPr>
              <a:t>Stochastic Models</a:t>
            </a:r>
            <a:r>
              <a:rPr lang="en-US" b="0" i="0" dirty="0">
                <a:solidFill>
                  <a:srgbClr val="543E34"/>
                </a:solidFill>
                <a:effectLst/>
                <a:latin typeface="Gill Sans Nova Light"/>
              </a:rPr>
              <a:t>​</a:t>
            </a:r>
            <a:endParaRPr lang="en-US" b="0" i="0" dirty="0">
              <a:solidFill>
                <a:srgbClr val="543E34"/>
              </a:solidFill>
              <a:effectLst/>
              <a:latin typeface="Arial" panose="020B0604020202020204" pitchFamily="34" charset="0"/>
            </a:endParaRP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43E34"/>
                </a:solidFill>
                <a:effectLst/>
                <a:latin typeface="Gill Sans Nova Light"/>
              </a:rPr>
              <a:t>Time-series analysis</a:t>
            </a:r>
            <a:r>
              <a:rPr lang="en-US" b="0" i="0" dirty="0">
                <a:solidFill>
                  <a:srgbClr val="543E34"/>
                </a:solidFill>
                <a:effectLst/>
                <a:latin typeface="Gill Sans Nova Light"/>
              </a:rPr>
              <a:t>​</a:t>
            </a:r>
            <a:endParaRPr lang="en-US" b="0" i="0" dirty="0">
              <a:solidFill>
                <a:srgbClr val="543E34"/>
              </a:solidFill>
              <a:effectLst/>
              <a:latin typeface="Arial" panose="020B0604020202020204" pitchFamily="34" charset="0"/>
            </a:endParaRP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43E34"/>
                </a:solidFill>
                <a:effectLst/>
                <a:latin typeface="Gill Sans Nova Light"/>
              </a:rPr>
              <a:t>Efficient for daily/seasonal variability </a:t>
            </a:r>
            <a:r>
              <a:rPr lang="en-US" b="0" i="0" dirty="0">
                <a:solidFill>
                  <a:srgbClr val="543E34"/>
                </a:solidFill>
                <a:effectLst/>
                <a:latin typeface="Gill Sans Nova Light"/>
              </a:rPr>
              <a:t>​</a:t>
            </a:r>
            <a:endParaRPr lang="en-US" b="0" i="0" dirty="0">
              <a:solidFill>
                <a:srgbClr val="543E3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43E34"/>
                </a:solidFill>
                <a:effectLst/>
                <a:latin typeface="Gill Sans Nova Light"/>
              </a:rPr>
              <a:t>Deterministic (Process-Based) Models</a:t>
            </a:r>
            <a:r>
              <a:rPr lang="en-US" b="0" i="0" dirty="0">
                <a:solidFill>
                  <a:srgbClr val="543E34"/>
                </a:solidFill>
                <a:effectLst/>
                <a:latin typeface="Gill Sans Nova Light"/>
              </a:rPr>
              <a:t>​</a:t>
            </a:r>
            <a:endParaRPr lang="en-US" b="0" i="0" dirty="0">
              <a:solidFill>
                <a:srgbClr val="543E34"/>
              </a:solidFill>
              <a:effectLst/>
              <a:latin typeface="Arial" panose="020B0604020202020204" pitchFamily="34" charset="0"/>
            </a:endParaRP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43E34"/>
                </a:solidFill>
                <a:effectLst/>
                <a:latin typeface="Gill Sans Nova Light"/>
              </a:rPr>
              <a:t>Simulate physical energy processes</a:t>
            </a:r>
            <a:r>
              <a:rPr lang="en-US" b="0" i="0" dirty="0">
                <a:solidFill>
                  <a:srgbClr val="543E34"/>
                </a:solidFill>
                <a:effectLst/>
                <a:latin typeface="Gill Sans Nova Light"/>
              </a:rPr>
              <a:t>​</a:t>
            </a:r>
            <a:endParaRPr lang="en-US" b="0" i="0" dirty="0">
              <a:solidFill>
                <a:srgbClr val="543E34"/>
              </a:solidFill>
              <a:effectLst/>
              <a:latin typeface="Arial" panose="020B0604020202020204" pitchFamily="34" charset="0"/>
            </a:endParaRP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43E34"/>
                </a:solidFill>
                <a:effectLst/>
                <a:latin typeface="Gill Sans Nova Light"/>
              </a:rPr>
              <a:t>Ideal for scenario analysis and mechanistic understanding</a:t>
            </a:r>
            <a:endParaRPr lang="en-US" b="0" i="0" dirty="0">
              <a:solidFill>
                <a:srgbClr val="543E34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6898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1784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b="1" i="0" u="none" strike="noStrike" dirty="0">
                <a:solidFill>
                  <a:srgbClr val="543E34"/>
                </a:solidFill>
                <a:effectLst/>
                <a:latin typeface="Gill Sans Nova Light"/>
              </a:rPr>
              <a:t>Types of thermal models</a:t>
            </a:r>
            <a:r>
              <a:rPr lang="en-US" b="0" i="0" dirty="0">
                <a:solidFill>
                  <a:srgbClr val="543E34"/>
                </a:solidFill>
                <a:effectLst/>
                <a:latin typeface="Gill Sans Nova Light"/>
              </a:rPr>
              <a:t>​</a:t>
            </a:r>
            <a:endParaRPr lang="en-US" b="0" i="0" dirty="0">
              <a:solidFill>
                <a:srgbClr val="543E34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43E34"/>
                </a:solidFill>
                <a:effectLst/>
                <a:latin typeface="Gill Sans Nova Light"/>
              </a:rPr>
              <a:t>Regression Models</a:t>
            </a:r>
            <a:r>
              <a:rPr lang="en-US" b="0" i="0" dirty="0">
                <a:solidFill>
                  <a:srgbClr val="543E34"/>
                </a:solidFill>
                <a:effectLst/>
                <a:latin typeface="Gill Sans Nova Light"/>
              </a:rPr>
              <a:t>​</a:t>
            </a:r>
            <a:endParaRPr lang="en-US" b="0" i="0" dirty="0">
              <a:solidFill>
                <a:srgbClr val="543E34"/>
              </a:solidFill>
              <a:effectLst/>
              <a:latin typeface="Arial" panose="020B0604020202020204" pitchFamily="34" charset="0"/>
            </a:endParaRP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43E34"/>
                </a:solidFill>
                <a:effectLst/>
                <a:latin typeface="Gill Sans Nova Light"/>
              </a:rPr>
              <a:t>Simple statistical relationships</a:t>
            </a:r>
            <a:r>
              <a:rPr lang="en-US" b="0" i="0" dirty="0">
                <a:solidFill>
                  <a:srgbClr val="543E34"/>
                </a:solidFill>
                <a:effectLst/>
                <a:latin typeface="Gill Sans Nova Light"/>
              </a:rPr>
              <a:t>​</a:t>
            </a:r>
            <a:endParaRPr lang="en-US" b="0" i="0" dirty="0">
              <a:solidFill>
                <a:srgbClr val="543E34"/>
              </a:solidFill>
              <a:effectLst/>
              <a:latin typeface="Arial" panose="020B0604020202020204" pitchFamily="34" charset="0"/>
            </a:endParaRP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43E34"/>
                </a:solidFill>
                <a:effectLst/>
                <a:latin typeface="Gill Sans Nova Light"/>
              </a:rPr>
              <a:t>Quick estimates</a:t>
            </a:r>
            <a:r>
              <a:rPr lang="en-US" b="0" i="0" dirty="0">
                <a:solidFill>
                  <a:srgbClr val="543E34"/>
                </a:solidFill>
                <a:effectLst/>
                <a:latin typeface="Gill Sans Nova Light"/>
              </a:rPr>
              <a:t>​</a:t>
            </a:r>
            <a:endParaRPr lang="en-US" b="0" i="0" dirty="0">
              <a:solidFill>
                <a:srgbClr val="543E3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43E34"/>
                </a:solidFill>
                <a:effectLst/>
                <a:latin typeface="Gill Sans Nova Light"/>
              </a:rPr>
              <a:t>Stochastic Models</a:t>
            </a:r>
            <a:r>
              <a:rPr lang="en-US" b="0" i="0" dirty="0">
                <a:solidFill>
                  <a:srgbClr val="543E34"/>
                </a:solidFill>
                <a:effectLst/>
                <a:latin typeface="Gill Sans Nova Light"/>
              </a:rPr>
              <a:t>​</a:t>
            </a:r>
            <a:endParaRPr lang="en-US" b="0" i="0" dirty="0">
              <a:solidFill>
                <a:srgbClr val="543E34"/>
              </a:solidFill>
              <a:effectLst/>
              <a:latin typeface="Arial" panose="020B0604020202020204" pitchFamily="34" charset="0"/>
            </a:endParaRP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43E34"/>
                </a:solidFill>
                <a:effectLst/>
                <a:latin typeface="Gill Sans Nova Light"/>
              </a:rPr>
              <a:t>Time-series analysis</a:t>
            </a:r>
            <a:r>
              <a:rPr lang="en-US" b="0" i="0" dirty="0">
                <a:solidFill>
                  <a:srgbClr val="543E34"/>
                </a:solidFill>
                <a:effectLst/>
                <a:latin typeface="Gill Sans Nova Light"/>
              </a:rPr>
              <a:t>​</a:t>
            </a:r>
            <a:endParaRPr lang="en-US" b="0" i="0" dirty="0">
              <a:solidFill>
                <a:srgbClr val="543E34"/>
              </a:solidFill>
              <a:effectLst/>
              <a:latin typeface="Arial" panose="020B0604020202020204" pitchFamily="34" charset="0"/>
            </a:endParaRP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43E34"/>
                </a:solidFill>
                <a:effectLst/>
                <a:latin typeface="Gill Sans Nova Light"/>
              </a:rPr>
              <a:t>Efficient for daily/seasonal variability </a:t>
            </a:r>
            <a:r>
              <a:rPr lang="en-US" b="0" i="0" dirty="0">
                <a:solidFill>
                  <a:srgbClr val="543E34"/>
                </a:solidFill>
                <a:effectLst/>
                <a:latin typeface="Gill Sans Nova Light"/>
              </a:rPr>
              <a:t>​</a:t>
            </a:r>
            <a:endParaRPr lang="en-US" b="0" i="0" dirty="0">
              <a:solidFill>
                <a:srgbClr val="543E3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43E34"/>
                </a:solidFill>
                <a:effectLst/>
                <a:latin typeface="Gill Sans Nova Light"/>
              </a:rPr>
              <a:t>Deterministic (Process-Based) Models</a:t>
            </a:r>
            <a:r>
              <a:rPr lang="en-US" b="0" i="0" dirty="0">
                <a:solidFill>
                  <a:srgbClr val="543E34"/>
                </a:solidFill>
                <a:effectLst/>
                <a:latin typeface="Gill Sans Nova Light"/>
              </a:rPr>
              <a:t>​</a:t>
            </a:r>
            <a:endParaRPr lang="en-US" b="0" i="0" dirty="0">
              <a:solidFill>
                <a:srgbClr val="543E34"/>
              </a:solidFill>
              <a:effectLst/>
              <a:latin typeface="Arial" panose="020B0604020202020204" pitchFamily="34" charset="0"/>
            </a:endParaRP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43E34"/>
                </a:solidFill>
                <a:effectLst/>
                <a:latin typeface="Gill Sans Nova Light"/>
              </a:rPr>
              <a:t>Simulate physical energy processes</a:t>
            </a:r>
            <a:r>
              <a:rPr lang="en-US" b="0" i="0" dirty="0">
                <a:solidFill>
                  <a:srgbClr val="543E34"/>
                </a:solidFill>
                <a:effectLst/>
                <a:latin typeface="Gill Sans Nova Light"/>
              </a:rPr>
              <a:t>​</a:t>
            </a:r>
            <a:endParaRPr lang="en-US" b="0" i="0" dirty="0">
              <a:solidFill>
                <a:srgbClr val="543E34"/>
              </a:solidFill>
              <a:effectLst/>
              <a:latin typeface="Arial" panose="020B0604020202020204" pitchFamily="34" charset="0"/>
            </a:endParaRP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43E34"/>
                </a:solidFill>
                <a:effectLst/>
                <a:latin typeface="Gill Sans Nova Light"/>
              </a:rPr>
              <a:t>Ideal for scenario analysis and mechanistic understanding</a:t>
            </a:r>
            <a:endParaRPr lang="en-US" b="0" i="0" dirty="0">
              <a:solidFill>
                <a:srgbClr val="543E34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4025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34170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4568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555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4740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71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CADEA8BB-3550-ABDA-99A6-455084D5D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:a16="http://schemas.microsoft.com/office/drawing/2014/main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7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686C03E6-655F-A394-4461-7BC878C41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CC72F6-C144-5508-40C5-E1B3FC085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F76D2EA-2C6E-B0B2-DC0D-F9EF636E5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315871-F40F-D512-8E3F-B40F36BD4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0C11C1A-EFCF-278A-D083-93F07D4DE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41984E2-3225-05D3-3A3D-9D5F5840E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5" y="0"/>
            <a:ext cx="6558260" cy="6858000"/>
          </a:xfrm>
          <a:custGeom>
            <a:avLst/>
            <a:gdLst>
              <a:gd name="connsiteX0" fmla="*/ 0 w 6558260"/>
              <a:gd name="connsiteY0" fmla="*/ 0 h 6858000"/>
              <a:gd name="connsiteX1" fmla="*/ 5115438 w 6558260"/>
              <a:gd name="connsiteY1" fmla="*/ 0 h 6858000"/>
              <a:gd name="connsiteX2" fmla="*/ 5238365 w 6558260"/>
              <a:gd name="connsiteY2" fmla="*/ 66359 h 6858000"/>
              <a:gd name="connsiteX3" fmla="*/ 6291520 w 6558260"/>
              <a:gd name="connsiteY3" fmla="*/ 1269725 h 6858000"/>
              <a:gd name="connsiteX4" fmla="*/ 6458331 w 6558260"/>
              <a:gd name="connsiteY4" fmla="*/ 3184523 h 6858000"/>
              <a:gd name="connsiteX5" fmla="*/ 5040408 w 6558260"/>
              <a:gd name="connsiteY5" fmla="*/ 4821851 h 6858000"/>
              <a:gd name="connsiteX6" fmla="*/ 4308904 w 6558260"/>
              <a:gd name="connsiteY6" fmla="*/ 5001158 h 6858000"/>
              <a:gd name="connsiteX7" fmla="*/ 2788379 w 6558260"/>
              <a:gd name="connsiteY7" fmla="*/ 5605778 h 6858000"/>
              <a:gd name="connsiteX8" fmla="*/ 1789804 w 6558260"/>
              <a:gd name="connsiteY8" fmla="*/ 6672529 h 6858000"/>
              <a:gd name="connsiteX9" fmla="*/ 1681243 w 6558260"/>
              <a:gd name="connsiteY9" fmla="*/ 6840787 h 6858000"/>
              <a:gd name="connsiteX10" fmla="*/ 1670576 w 6558260"/>
              <a:gd name="connsiteY10" fmla="*/ 6858000 h 6858000"/>
              <a:gd name="connsiteX11" fmla="*/ 0 w 65582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8260" h="6858000">
                <a:moveTo>
                  <a:pt x="0" y="0"/>
                </a:moveTo>
                <a:lnTo>
                  <a:pt x="5115438" y="0"/>
                </a:lnTo>
                <a:lnTo>
                  <a:pt x="5238365" y="66359"/>
                </a:lnTo>
                <a:cubicBezTo>
                  <a:pt x="5682224" y="338566"/>
                  <a:pt x="6040902" y="730462"/>
                  <a:pt x="6291520" y="1269725"/>
                </a:cubicBezTo>
                <a:cubicBezTo>
                  <a:pt x="6564184" y="1856367"/>
                  <a:pt x="6642164" y="2496371"/>
                  <a:pt x="6458331" y="3184523"/>
                </a:cubicBezTo>
                <a:cubicBezTo>
                  <a:pt x="6242848" y="3991449"/>
                  <a:pt x="5757187" y="4528124"/>
                  <a:pt x="5040408" y="4821851"/>
                </a:cubicBezTo>
                <a:cubicBezTo>
                  <a:pt x="4800781" y="4920015"/>
                  <a:pt x="4554699" y="4955733"/>
                  <a:pt x="4308904" y="5001158"/>
                </a:cubicBezTo>
                <a:cubicBezTo>
                  <a:pt x="3777583" y="5099178"/>
                  <a:pt x="3264096" y="5274085"/>
                  <a:pt x="2788379" y="5605778"/>
                </a:cubicBezTo>
                <a:cubicBezTo>
                  <a:pt x="2387773" y="5884873"/>
                  <a:pt x="2065959" y="6252666"/>
                  <a:pt x="1789804" y="6672529"/>
                </a:cubicBezTo>
                <a:cubicBezTo>
                  <a:pt x="1751257" y="6731138"/>
                  <a:pt x="1715181" y="6787110"/>
                  <a:pt x="1681243" y="6840787"/>
                </a:cubicBezTo>
                <a:lnTo>
                  <a:pt x="1670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7" y="914400"/>
            <a:ext cx="5641848" cy="5029200"/>
          </a:xfrm>
        </p:spPr>
        <p:txBody>
          <a:bodyPr anchor="ctr" anchorCtr="0"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8956" y="1143000"/>
            <a:ext cx="4190999" cy="4679830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5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>
              <a:lnSpc>
                <a:spcPct val="75000"/>
              </a:lnSpc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ED90D1-D640-D115-6711-35DE812FC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t">
            <a:no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1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D24A04BE-9BA3-80DD-EE68-A8B8BA085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anchor="b"/>
          <a:lstStyle>
            <a:lvl1pPr>
              <a:lnSpc>
                <a:spcPct val="75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>
            <a:noAutofit/>
          </a:bodyPr>
          <a:lstStyle>
            <a:lvl1pPr marL="0" indent="0">
              <a:buFont typeface="Courier New" panose="02070309020205020404" pitchFamily="49" charset="0"/>
              <a:buNone/>
              <a:defRPr sz="2400" b="0" cap="all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8639877-C4A6-4E44-C600-FE3C6CD5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0439AA5-A7EE-A20E-BB67-D356776D0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9E752F7-61F0-6779-9E8E-3541BFF7D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FD0E545-8D0D-B848-836A-23CEBCD6B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114E853-6F7C-9899-77FD-0E77D0A86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9002426-033B-400A-C519-AF4C659C4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2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FE03F25-D589-68A8-30C7-175547B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CB19B63-2AAF-E86D-D7F1-B659DB36B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anchor="b" anchorCtr="0"/>
          <a:lstStyle>
            <a:lvl1pPr algn="ctr">
              <a:defRPr sz="4800" cap="none" baseline="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3F1B258-8FBC-06A8-3A1F-466CEEDBB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BAD4AF0-64CE-5C0E-5440-00F8FC6B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3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CD020E-88CF-303D-F947-8EE980AC8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>
            <a:normAutofit/>
          </a:bodyPr>
          <a:lstStyle>
            <a:lvl1pPr marL="228600" indent="-228600">
              <a:buFont typeface="+mj-lt"/>
              <a:buAutoNum type="arabicPeriod"/>
              <a:defRPr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  <a:endCxn id="6" idx="1"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1" r:id="rId4"/>
    <p:sldLayoutId id="2147483676" r:id="rId5"/>
    <p:sldLayoutId id="2147483661" r:id="rId6"/>
    <p:sldLayoutId id="2147483670" r:id="rId7"/>
    <p:sldLayoutId id="2147483678" r:id="rId8"/>
    <p:sldLayoutId id="2147483664" r:id="rId9"/>
    <p:sldLayoutId id="2147483680" r:id="rId10"/>
    <p:sldLayoutId id="2147483681" r:id="rId11"/>
    <p:sldLayoutId id="2147483682" r:id="rId12"/>
    <p:sldLayoutId id="2147483666" r:id="rId13"/>
    <p:sldLayoutId id="214748365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mantha.r.wiest@erdc.dren.mi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2719-D5D9-FEC2-B9D6-942BD020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5A4A65-E8B8-40CF-7ABD-97EA8FA97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027" y="1636312"/>
            <a:ext cx="10360152" cy="5029200"/>
          </a:xfrm>
        </p:spPr>
        <p:txBody>
          <a:bodyPr anchor="ctr"/>
          <a:lstStyle/>
          <a:p>
            <a:pPr algn="l"/>
            <a:r>
              <a:rPr lang="en-US" dirty="0"/>
              <a:t>Predicting Riverine Temperature to Inform Ecological Analysis</a:t>
            </a:r>
            <a:br>
              <a:rPr lang="en-US" dirty="0"/>
            </a:br>
            <a:r>
              <a:rPr lang="en-US" sz="2400" dirty="0"/>
              <a:t>Samantha Wiest, Darixa Hernandez-Abrams, S. Kyle McKay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ANSRP Webinar</a:t>
            </a:r>
            <a:br>
              <a:rPr lang="en-US" sz="2400" dirty="0"/>
            </a:br>
            <a:r>
              <a:rPr lang="en-US" sz="2400" dirty="0"/>
              <a:t>Presenter: Samantha Wiest</a:t>
            </a:r>
            <a:br>
              <a:rPr lang="en-US" sz="2400" dirty="0"/>
            </a:br>
            <a:r>
              <a:rPr lang="en-US" sz="2400" dirty="0"/>
              <a:t>U.S. Army Engineer Research and Development Center (ERDC)</a:t>
            </a:r>
            <a:br>
              <a:rPr lang="en-US" sz="2400" dirty="0"/>
            </a:br>
            <a:r>
              <a:rPr lang="en-US" sz="2400" dirty="0"/>
              <a:t>Environmental Laboratory (EL)</a:t>
            </a:r>
            <a:br>
              <a:rPr lang="en-US" sz="2400" dirty="0"/>
            </a:b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samantha.r.wiest@erdc.dren.mil</a:t>
            </a:r>
            <a:b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8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</a:br>
            <a:r>
              <a:rPr lang="en-US" sz="2400" dirty="0">
                <a:ea typeface="Times New Roman" panose="02020603050405020304" pitchFamily="18" charset="0"/>
              </a:rPr>
              <a:t>July 16,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6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76DBA0-9710-429B-62C7-32CC0889E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1152" y="5355572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z="1600" smtClean="0"/>
              <a:pPr/>
              <a:t>10</a:t>
            </a:fld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C89E2-0662-7FA9-9CF0-E7D1A7D70240}"/>
              </a:ext>
            </a:extLst>
          </p:cNvPr>
          <p:cNvSpPr txBox="1"/>
          <p:nvPr/>
        </p:nvSpPr>
        <p:spPr>
          <a:xfrm>
            <a:off x="-9970" y="-57025"/>
            <a:ext cx="610597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/>
              <a:t>Thermal Modeling in Ecology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4E46AFE-52FF-49D7-ABB6-93FCFEED2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68704" y="949374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7222597-E669-4EE4-B26E-B74B61B3B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736" y="17895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22C8925-44B6-4EC6-B91C-1D76B69A8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25" y="2355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834364-17F2-4960-BCC7-96716A512426}"/>
              </a:ext>
            </a:extLst>
          </p:cNvPr>
          <p:cNvSpPr/>
          <p:nvPr/>
        </p:nvSpPr>
        <p:spPr>
          <a:xfrm>
            <a:off x="3730625" y="711269"/>
            <a:ext cx="1715253" cy="1161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Q1: Do you want to test scenarios or understand processes?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53B1BF-173F-4FFD-A205-A7B5EEC021A1}"/>
              </a:ext>
            </a:extLst>
          </p:cNvPr>
          <p:cNvSpPr/>
          <p:nvPr/>
        </p:nvSpPr>
        <p:spPr>
          <a:xfrm>
            <a:off x="2529700" y="2134026"/>
            <a:ext cx="1661300" cy="1487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Q2: Do you have detailed data and modeling capacity?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0D2EAF-433D-4405-9527-CC621B13FE50}"/>
              </a:ext>
            </a:extLst>
          </p:cNvPr>
          <p:cNvSpPr/>
          <p:nvPr/>
        </p:nvSpPr>
        <p:spPr>
          <a:xfrm>
            <a:off x="4805204" y="2159065"/>
            <a:ext cx="1819139" cy="1487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Q3: Are you focused on predicting temperature trends with minimal data?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6B412C0-54B6-48BD-8C60-7ECF7D1F110D}"/>
              </a:ext>
            </a:extLst>
          </p:cNvPr>
          <p:cNvSpPr txBox="1"/>
          <p:nvPr/>
        </p:nvSpPr>
        <p:spPr>
          <a:xfrm>
            <a:off x="3301065" y="1696307"/>
            <a:ext cx="496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highlight>
                  <a:srgbClr val="505A47"/>
                </a:highlight>
              </a:rPr>
              <a:t>Yes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90E79C-0E42-404D-AD49-77B3B9A43473}"/>
              </a:ext>
            </a:extLst>
          </p:cNvPr>
          <p:cNvSpPr txBox="1"/>
          <p:nvPr/>
        </p:nvSpPr>
        <p:spPr>
          <a:xfrm>
            <a:off x="5503083" y="1737738"/>
            <a:ext cx="496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highlight>
                  <a:srgbClr val="FF0000"/>
                </a:highlight>
              </a:rPr>
              <a:t>No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B5CD354-E375-4350-B3B4-2AEC744001B9}"/>
              </a:ext>
            </a:extLst>
          </p:cNvPr>
          <p:cNvCxnSpPr>
            <a:cxnSpLocks/>
            <a:stCxn id="29" idx="1"/>
            <a:endCxn id="52" idx="3"/>
          </p:cNvCxnSpPr>
          <p:nvPr/>
        </p:nvCxnSpPr>
        <p:spPr>
          <a:xfrm flipH="1" flipV="1">
            <a:off x="1651514" y="2877542"/>
            <a:ext cx="8781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344BFD4-3C14-44CC-B1FA-23C1B945ACAC}"/>
              </a:ext>
            </a:extLst>
          </p:cNvPr>
          <p:cNvSpPr txBox="1"/>
          <p:nvPr/>
        </p:nvSpPr>
        <p:spPr>
          <a:xfrm>
            <a:off x="1868466" y="2538442"/>
            <a:ext cx="536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highlight>
                  <a:srgbClr val="505A47"/>
                </a:highlight>
              </a:rPr>
              <a:t>Yes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8A0F486-2312-4824-B56F-CCAFBC5315BD}"/>
              </a:ext>
            </a:extLst>
          </p:cNvPr>
          <p:cNvSpPr/>
          <p:nvPr/>
        </p:nvSpPr>
        <p:spPr>
          <a:xfrm>
            <a:off x="196605" y="2204855"/>
            <a:ext cx="1454909" cy="13453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Choose process-based (deterministic) model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7CED24F-1D03-4363-A5BB-67C5BA293EE1}"/>
              </a:ext>
            </a:extLst>
          </p:cNvPr>
          <p:cNvCxnSpPr>
            <a:cxnSpLocks/>
            <a:stCxn id="29" idx="2"/>
            <a:endCxn id="58" idx="0"/>
          </p:cNvCxnSpPr>
          <p:nvPr/>
        </p:nvCxnSpPr>
        <p:spPr>
          <a:xfrm flipH="1">
            <a:off x="3350996" y="3621059"/>
            <a:ext cx="9354" cy="525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48C46B8C-CEA0-4CDA-9877-C02D7648277A}"/>
              </a:ext>
            </a:extLst>
          </p:cNvPr>
          <p:cNvSpPr/>
          <p:nvPr/>
        </p:nvSpPr>
        <p:spPr>
          <a:xfrm>
            <a:off x="2583336" y="4146086"/>
            <a:ext cx="1535319" cy="1146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Consider simpler or hybrid approach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4B34866-2C61-4091-BBCA-5C67D883F3EB}"/>
              </a:ext>
            </a:extLst>
          </p:cNvPr>
          <p:cNvSpPr txBox="1"/>
          <p:nvPr/>
        </p:nvSpPr>
        <p:spPr>
          <a:xfrm>
            <a:off x="3145128" y="3686539"/>
            <a:ext cx="536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highlight>
                  <a:srgbClr val="FF0000"/>
                </a:highlight>
              </a:rPr>
              <a:t>No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DC936BC-14BA-4B50-8119-2BF94AE05DFA}"/>
              </a:ext>
            </a:extLst>
          </p:cNvPr>
          <p:cNvCxnSpPr>
            <a:cxnSpLocks/>
            <a:stCxn id="38" idx="2"/>
            <a:endCxn id="31" idx="0"/>
          </p:cNvCxnSpPr>
          <p:nvPr/>
        </p:nvCxnSpPr>
        <p:spPr>
          <a:xfrm>
            <a:off x="5714774" y="3646097"/>
            <a:ext cx="20197" cy="445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CA372DF-2A59-40B0-AB0C-C557A9DE659F}"/>
              </a:ext>
            </a:extLst>
          </p:cNvPr>
          <p:cNvCxnSpPr>
            <a:cxnSpLocks/>
            <a:stCxn id="38" idx="3"/>
            <a:endCxn id="30" idx="1"/>
          </p:cNvCxnSpPr>
          <p:nvPr/>
        </p:nvCxnSpPr>
        <p:spPr>
          <a:xfrm flipV="1">
            <a:off x="6624343" y="2876996"/>
            <a:ext cx="1457144" cy="25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44C1CEE1-5C2D-42AF-94C3-9921EB7FBE1A}"/>
              </a:ext>
            </a:extLst>
          </p:cNvPr>
          <p:cNvSpPr/>
          <p:nvPr/>
        </p:nvSpPr>
        <p:spPr>
          <a:xfrm>
            <a:off x="8081487" y="2106219"/>
            <a:ext cx="1605640" cy="1541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Q4: Do you need daily or seasonal time-series predictions?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338B26-9E6E-4D63-85C3-61F25840E794}"/>
              </a:ext>
            </a:extLst>
          </p:cNvPr>
          <p:cNvSpPr/>
          <p:nvPr/>
        </p:nvSpPr>
        <p:spPr>
          <a:xfrm>
            <a:off x="4894185" y="4092061"/>
            <a:ext cx="1681572" cy="1351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Q5: Is your focus broad-scale, needing quick estimates?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592518-A97B-4F23-95E9-85F1A62AC875}"/>
              </a:ext>
            </a:extLst>
          </p:cNvPr>
          <p:cNvSpPr txBox="1"/>
          <p:nvPr/>
        </p:nvSpPr>
        <p:spPr>
          <a:xfrm>
            <a:off x="7038623" y="2649901"/>
            <a:ext cx="496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highlight>
                  <a:srgbClr val="505A47"/>
                </a:highlight>
              </a:rPr>
              <a:t>Yes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B67970-AB6D-41C2-948A-E5164207C458}"/>
              </a:ext>
            </a:extLst>
          </p:cNvPr>
          <p:cNvSpPr txBox="1"/>
          <p:nvPr/>
        </p:nvSpPr>
        <p:spPr>
          <a:xfrm>
            <a:off x="5532424" y="3655705"/>
            <a:ext cx="496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highlight>
                  <a:srgbClr val="FF0000"/>
                </a:highlight>
              </a:rPr>
              <a:t>No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D2A8117-2B9A-4660-9CE5-7EF6343ACCC7}"/>
              </a:ext>
            </a:extLst>
          </p:cNvPr>
          <p:cNvCxnSpPr>
            <a:cxnSpLocks/>
            <a:stCxn id="30" idx="0"/>
            <a:endCxn id="46" idx="2"/>
          </p:cNvCxnSpPr>
          <p:nvPr/>
        </p:nvCxnSpPr>
        <p:spPr>
          <a:xfrm flipH="1" flipV="1">
            <a:off x="8861020" y="1548208"/>
            <a:ext cx="23287" cy="558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D1F7E36-E989-4310-BFA5-3184ACA28DED}"/>
              </a:ext>
            </a:extLst>
          </p:cNvPr>
          <p:cNvCxnSpPr>
            <a:cxnSpLocks/>
            <a:stCxn id="30" idx="3"/>
            <a:endCxn id="45" idx="1"/>
          </p:cNvCxnSpPr>
          <p:nvPr/>
        </p:nvCxnSpPr>
        <p:spPr>
          <a:xfrm flipV="1">
            <a:off x="9687127" y="2876086"/>
            <a:ext cx="786299" cy="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40CD938-D6E5-419D-B5C4-6AECFB69471F}"/>
              </a:ext>
            </a:extLst>
          </p:cNvPr>
          <p:cNvSpPr txBox="1"/>
          <p:nvPr/>
        </p:nvSpPr>
        <p:spPr>
          <a:xfrm>
            <a:off x="8659286" y="1687523"/>
            <a:ext cx="496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highlight>
                  <a:srgbClr val="505A47"/>
                </a:highlight>
              </a:rPr>
              <a:t>Yes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15F947-2967-4500-8D23-1ABF2C051F82}"/>
              </a:ext>
            </a:extLst>
          </p:cNvPr>
          <p:cNvSpPr txBox="1"/>
          <p:nvPr/>
        </p:nvSpPr>
        <p:spPr>
          <a:xfrm>
            <a:off x="9842442" y="2655068"/>
            <a:ext cx="496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highlight>
                  <a:srgbClr val="FF0000"/>
                </a:highlight>
              </a:rPr>
              <a:t>No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0C0C46-0985-413B-9FD5-EB60D7579D94}"/>
              </a:ext>
            </a:extLst>
          </p:cNvPr>
          <p:cNvSpPr/>
          <p:nvPr/>
        </p:nvSpPr>
        <p:spPr>
          <a:xfrm>
            <a:off x="10473426" y="2292020"/>
            <a:ext cx="1271779" cy="11681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Choose regression model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7321CE6-C79F-4FB7-B7D6-E365BA528EA0}"/>
              </a:ext>
            </a:extLst>
          </p:cNvPr>
          <p:cNvSpPr/>
          <p:nvPr/>
        </p:nvSpPr>
        <p:spPr>
          <a:xfrm>
            <a:off x="8299213" y="387133"/>
            <a:ext cx="1123613" cy="11610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Choose stochastic model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E5606AA-D5D2-4FDA-9355-25926C60809A}"/>
              </a:ext>
            </a:extLst>
          </p:cNvPr>
          <p:cNvSpPr txBox="1"/>
          <p:nvPr/>
        </p:nvSpPr>
        <p:spPr>
          <a:xfrm>
            <a:off x="5503083" y="5459157"/>
            <a:ext cx="496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highlight>
                  <a:srgbClr val="FF0000"/>
                </a:highlight>
              </a:rPr>
              <a:t>No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8A048EF2-7F1F-4959-8515-06BA1A65C94A}"/>
              </a:ext>
            </a:extLst>
          </p:cNvPr>
          <p:cNvCxnSpPr>
            <a:cxnSpLocks/>
            <a:stCxn id="15" idx="2"/>
            <a:endCxn id="29" idx="0"/>
          </p:cNvCxnSpPr>
          <p:nvPr/>
        </p:nvCxnSpPr>
        <p:spPr>
          <a:xfrm flipH="1">
            <a:off x="3360350" y="1872339"/>
            <a:ext cx="1227902" cy="261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BE421042-2F7D-44EB-967F-258C95237841}"/>
              </a:ext>
            </a:extLst>
          </p:cNvPr>
          <p:cNvCxnSpPr>
            <a:cxnSpLocks/>
            <a:stCxn id="15" idx="2"/>
            <a:endCxn id="38" idx="0"/>
          </p:cNvCxnSpPr>
          <p:nvPr/>
        </p:nvCxnSpPr>
        <p:spPr>
          <a:xfrm>
            <a:off x="4588252" y="1872339"/>
            <a:ext cx="1126522" cy="286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F55A5849-C278-43A6-AC67-47D4D604D138}"/>
              </a:ext>
            </a:extLst>
          </p:cNvPr>
          <p:cNvSpPr txBox="1"/>
          <p:nvPr/>
        </p:nvSpPr>
        <p:spPr>
          <a:xfrm>
            <a:off x="6650201" y="4605757"/>
            <a:ext cx="588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highlight>
                  <a:srgbClr val="505A47"/>
                </a:highlight>
              </a:rPr>
              <a:t>Yes</a:t>
            </a:r>
          </a:p>
        </p:txBody>
      </p: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77794A01-52BD-4984-BEE7-87ABF93D5621}"/>
              </a:ext>
            </a:extLst>
          </p:cNvPr>
          <p:cNvCxnSpPr>
            <a:cxnSpLocks/>
            <a:stCxn id="31" idx="3"/>
            <a:endCxn id="221" idx="1"/>
          </p:cNvCxnSpPr>
          <p:nvPr/>
        </p:nvCxnSpPr>
        <p:spPr>
          <a:xfrm>
            <a:off x="6575757" y="4767696"/>
            <a:ext cx="637974" cy="7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ectangle 220">
            <a:extLst>
              <a:ext uri="{FF2B5EF4-FFF2-40B4-BE49-F238E27FC236}">
                <a16:creationId xmlns:a16="http://schemas.microsoft.com/office/drawing/2014/main" id="{9183ADA3-D016-4590-AF39-AD1E58DC4166}"/>
              </a:ext>
            </a:extLst>
          </p:cNvPr>
          <p:cNvSpPr/>
          <p:nvPr/>
        </p:nvSpPr>
        <p:spPr>
          <a:xfrm>
            <a:off x="7213731" y="4194497"/>
            <a:ext cx="1229446" cy="11610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Choose regression model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28DE3226-21C5-41AD-B229-AB0D6B13B22A}"/>
              </a:ext>
            </a:extLst>
          </p:cNvPr>
          <p:cNvSpPr/>
          <p:nvPr/>
        </p:nvSpPr>
        <p:spPr>
          <a:xfrm>
            <a:off x="4741107" y="5862501"/>
            <a:ext cx="2020574" cy="838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Process-Based Model may still be useful</a:t>
            </a:r>
          </a:p>
        </p:txBody>
      </p: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F127E993-45B7-4E5B-8BCF-D104AE5725BC}"/>
              </a:ext>
            </a:extLst>
          </p:cNvPr>
          <p:cNvCxnSpPr>
            <a:cxnSpLocks/>
            <a:stCxn id="31" idx="2"/>
            <a:endCxn id="223" idx="0"/>
          </p:cNvCxnSpPr>
          <p:nvPr/>
        </p:nvCxnSpPr>
        <p:spPr>
          <a:xfrm>
            <a:off x="5734971" y="5443330"/>
            <a:ext cx="16423" cy="419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Oval 173">
            <a:extLst>
              <a:ext uri="{FF2B5EF4-FFF2-40B4-BE49-F238E27FC236}">
                <a16:creationId xmlns:a16="http://schemas.microsoft.com/office/drawing/2014/main" id="{551DE9A7-517D-464D-A570-3C2E032D060A}"/>
              </a:ext>
            </a:extLst>
          </p:cNvPr>
          <p:cNvSpPr/>
          <p:nvPr/>
        </p:nvSpPr>
        <p:spPr>
          <a:xfrm>
            <a:off x="5928968" y="933058"/>
            <a:ext cx="1123613" cy="7217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FE7A1351-EFC5-45C5-A18B-115771EA0DAA}"/>
              </a:ext>
            </a:extLst>
          </p:cNvPr>
          <p:cNvCxnSpPr>
            <a:cxnSpLocks/>
            <a:stCxn id="174" idx="2"/>
            <a:endCxn id="15" idx="3"/>
          </p:cNvCxnSpPr>
          <p:nvPr/>
        </p:nvCxnSpPr>
        <p:spPr>
          <a:xfrm flipH="1" flipV="1">
            <a:off x="5445878" y="1291804"/>
            <a:ext cx="483090" cy="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35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2735CE-B087-8EFC-783A-79F75617E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11F6B3-6C1B-9F38-BCF8-4530902498BA}"/>
              </a:ext>
            </a:extLst>
          </p:cNvPr>
          <p:cNvSpPr txBox="1"/>
          <p:nvPr/>
        </p:nvSpPr>
        <p:spPr>
          <a:xfrm>
            <a:off x="190145" y="114438"/>
            <a:ext cx="6105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Scoping Thermal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96CD98-2261-43B4-8183-75B3D18AD3F3}"/>
              </a:ext>
            </a:extLst>
          </p:cNvPr>
          <p:cNvSpPr txBox="1"/>
          <p:nvPr/>
        </p:nvSpPr>
        <p:spPr>
          <a:xfrm>
            <a:off x="3571101" y="1419403"/>
            <a:ext cx="710513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/>
              <a:t>Questions to guide model/tool selection</a:t>
            </a:r>
          </a:p>
          <a:p>
            <a:endParaRPr lang="en-US" sz="25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6204759-EFED-4600-ADF0-683CA9A4F7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140782"/>
              </p:ext>
            </p:extLst>
          </p:nvPr>
        </p:nvGraphicFramePr>
        <p:xfrm>
          <a:off x="190145" y="1982243"/>
          <a:ext cx="12015216" cy="4345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4967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1157B4-0460-9184-B9FD-3F6D5626E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635E2-1482-830A-78C2-E386165E6C22}"/>
              </a:ext>
            </a:extLst>
          </p:cNvPr>
          <p:cNvSpPr txBox="1"/>
          <p:nvPr/>
        </p:nvSpPr>
        <p:spPr>
          <a:xfrm>
            <a:off x="128186" y="97345"/>
            <a:ext cx="106224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San Saba River, TX Case Study – </a:t>
            </a:r>
            <a:r>
              <a:rPr lang="en-US" sz="3600" i="1" dirty="0"/>
              <a:t>work in progress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8934219-252A-48ED-898C-735746AA8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33" y="1000599"/>
            <a:ext cx="6085456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To demonstrate the application of thermal modeling within an ecological context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Located in central Texas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500" dirty="0"/>
              <a:t>S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upports multiple freshwater mussel species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Existing 1D hydraulic HEC-RAS model expanded to simulate stream temperature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Integrated meteorological inputs: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Atmospheric pressure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Air temperature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Solar radiation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Wind speed, humidity, cloud cover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Calibration using field data collected in 2018 and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FCEB44-06AC-405C-A308-F842FB97B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907" y="1415973"/>
            <a:ext cx="5458309" cy="42269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D5DAEA-4F2D-4A48-B2B4-E6BF1C102890}"/>
              </a:ext>
            </a:extLst>
          </p:cNvPr>
          <p:cNvSpPr txBox="1"/>
          <p:nvPr/>
        </p:nvSpPr>
        <p:spPr>
          <a:xfrm>
            <a:off x="6529476" y="5657671"/>
            <a:ext cx="54857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Mussel species hotspots within the San Saba River, TX. (Cushway et al. 2024)</a:t>
            </a:r>
          </a:p>
        </p:txBody>
      </p:sp>
    </p:spTree>
    <p:extLst>
      <p:ext uri="{BB962C8B-B14F-4D97-AF65-F5344CB8AC3E}">
        <p14:creationId xmlns:p14="http://schemas.microsoft.com/office/powerpoint/2010/main" val="4097420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1157B4-0460-9184-B9FD-3F6D5626E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635E2-1482-830A-78C2-E386165E6C22}"/>
              </a:ext>
            </a:extLst>
          </p:cNvPr>
          <p:cNvSpPr txBox="1"/>
          <p:nvPr/>
        </p:nvSpPr>
        <p:spPr>
          <a:xfrm>
            <a:off x="128186" y="97345"/>
            <a:ext cx="118129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San Saba River, TX Case Study/1D HEC-RAS Thermal Model – </a:t>
            </a:r>
            <a:r>
              <a:rPr lang="en-US" sz="3600" i="1" dirty="0"/>
              <a:t>work flow</a:t>
            </a:r>
          </a:p>
        </p:txBody>
      </p:sp>
      <p:graphicFrame>
        <p:nvGraphicFramePr>
          <p:cNvPr id="5" name="Content Placeholder 26">
            <a:extLst>
              <a:ext uri="{FF2B5EF4-FFF2-40B4-BE49-F238E27FC236}">
                <a16:creationId xmlns:a16="http://schemas.microsoft.com/office/drawing/2014/main" id="{BC77235D-22F9-4C2C-9026-60E6F64722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681386"/>
              </p:ext>
            </p:extLst>
          </p:nvPr>
        </p:nvGraphicFramePr>
        <p:xfrm>
          <a:off x="250867" y="1338737"/>
          <a:ext cx="11690266" cy="3576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BEA718E-A6C6-4746-8176-E9AC02300B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2" y="4559624"/>
            <a:ext cx="2681112" cy="14357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B72FB5-2409-490F-9BEA-6926D17BF7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3037" y="5119156"/>
            <a:ext cx="4119149" cy="12211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2" descr="Temperature Data">
            <a:extLst>
              <a:ext uri="{FF2B5EF4-FFF2-40B4-BE49-F238E27FC236}">
                <a16:creationId xmlns:a16="http://schemas.microsoft.com/office/drawing/2014/main" id="{1DF1EBB5-FA02-4FF8-A804-784AADB6E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595" y="4542496"/>
            <a:ext cx="3019807" cy="15233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D4280B-1A00-4EB9-9A5F-5A97C5A524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5942" y="5029110"/>
            <a:ext cx="2740756" cy="13255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3214C8-2D61-4007-8FB1-6624DCFD9B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24950" y="4562413"/>
            <a:ext cx="3067050" cy="14281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1793DA-A331-4540-978F-C1313E388B07}"/>
              </a:ext>
            </a:extLst>
          </p:cNvPr>
          <p:cNvSpPr/>
          <p:nvPr/>
        </p:nvSpPr>
        <p:spPr>
          <a:xfrm>
            <a:off x="3148348" y="2062146"/>
            <a:ext cx="2009111" cy="21209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99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FFF421-19C4-B543-2885-870EF0B2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681EBB-18CD-FB7A-A752-03DE806DE9CF}"/>
              </a:ext>
            </a:extLst>
          </p:cNvPr>
          <p:cNvSpPr txBox="1"/>
          <p:nvPr/>
        </p:nvSpPr>
        <p:spPr>
          <a:xfrm>
            <a:off x="153824" y="80254"/>
            <a:ext cx="6105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Key Takeaways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2B842C0-D04B-43BB-BA5C-0D1CE401A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654" y="841897"/>
            <a:ext cx="11580692" cy="586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River temperature is a vital but underused variable in ecological assessments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Model choice depends on: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Ecological question/objective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Data availability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Desired level of detail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Case study demonstrates how hydraulic models can be extended to include temperature analysis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Thermal modeling supports habitat management for sensitive species like freshwater mussels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Integrating temperature models with ecological analysis improves decision-making for river management</a:t>
            </a:r>
          </a:p>
        </p:txBody>
      </p:sp>
    </p:spTree>
    <p:extLst>
      <p:ext uri="{BB962C8B-B14F-4D97-AF65-F5344CB8AC3E}">
        <p14:creationId xmlns:p14="http://schemas.microsoft.com/office/powerpoint/2010/main" val="615285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DC0028-4150-0F89-E59C-F563C67F6C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6DCC38C-603B-CCD0-2914-0BBCD4F4F7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78893" y="914400"/>
            <a:ext cx="6836635" cy="5029200"/>
          </a:xfrm>
        </p:spPr>
        <p:txBody>
          <a:bodyPr anchor="ctr"/>
          <a:lstStyle/>
          <a:p>
            <a:r>
              <a:rPr lang="en-US" dirty="0"/>
              <a:t>Aquatic Nuisance Species Research Program – funding</a:t>
            </a:r>
          </a:p>
          <a:p>
            <a:r>
              <a:rPr lang="en-US" dirty="0"/>
              <a:t>Todd </a:t>
            </a:r>
            <a:r>
              <a:rPr lang="en-US" dirty="0" err="1"/>
              <a:t>swannack</a:t>
            </a:r>
            <a:r>
              <a:rPr lang="en-US" dirty="0"/>
              <a:t> – EL</a:t>
            </a:r>
          </a:p>
          <a:p>
            <a:r>
              <a:rPr lang="en-US" dirty="0"/>
              <a:t>Brook Herman – EL </a:t>
            </a:r>
          </a:p>
          <a:p>
            <a:r>
              <a:rPr lang="en-US" dirty="0"/>
              <a:t>Todd Steissberg – EL</a:t>
            </a:r>
          </a:p>
          <a:p>
            <a:r>
              <a:rPr lang="en-US" dirty="0"/>
              <a:t>Aubrey </a:t>
            </a:r>
            <a:r>
              <a:rPr lang="en-US" dirty="0" err="1"/>
              <a:t>harris</a:t>
            </a:r>
            <a:r>
              <a:rPr lang="en-US" dirty="0"/>
              <a:t> – EL</a:t>
            </a:r>
          </a:p>
          <a:p>
            <a:r>
              <a:rPr lang="en-US" dirty="0"/>
              <a:t>Kiara Cushway – EL</a:t>
            </a:r>
          </a:p>
          <a:p>
            <a:r>
              <a:rPr lang="en-US" dirty="0"/>
              <a:t>Mark Jensen – IWR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2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11B5B2-868A-B934-6537-34A488958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B076314B-1855-C2A5-00CE-D744D927B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529" y="0"/>
            <a:ext cx="2700471" cy="8071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AEBA62-8236-CBA5-2D15-F50DD9F5B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529" y="807190"/>
            <a:ext cx="2700471" cy="8071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411A2B-A0C4-E8C1-60E8-B0A8AAEB26B3}"/>
              </a:ext>
            </a:extLst>
          </p:cNvPr>
          <p:cNvSpPr txBox="1"/>
          <p:nvPr/>
        </p:nvSpPr>
        <p:spPr>
          <a:xfrm>
            <a:off x="2042362" y="1428916"/>
            <a:ext cx="10594019" cy="5042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Report Authors: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b="1" dirty="0"/>
              <a:t>Samantha Wiest </a:t>
            </a:r>
            <a:r>
              <a:rPr lang="en-US" sz="1800" dirty="0">
                <a:latin typeface="+mn-lt"/>
              </a:rPr>
              <a:t>– Research Ecological Engineer</a:t>
            </a:r>
          </a:p>
          <a:p>
            <a:pPr marL="0" indent="0">
              <a:buNone/>
            </a:pPr>
            <a:r>
              <a:rPr lang="en-US" sz="1800" dirty="0">
                <a:ea typeface="ＭＳ Ｐゴシック"/>
                <a:cs typeface="Arial"/>
              </a:rPr>
              <a:t>Interests: ecosystem restoration, ecological modeling, stormwater management, hydraulic modeling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Darixa Hernandez-Abrams MSc, PhD student </a:t>
            </a:r>
            <a:r>
              <a:rPr lang="en-US" sz="1800" dirty="0">
                <a:latin typeface="+mn-lt"/>
              </a:rPr>
              <a:t>–</a:t>
            </a:r>
            <a:r>
              <a:rPr lang="en-US" sz="1800" b="1" dirty="0"/>
              <a:t> </a:t>
            </a:r>
            <a:r>
              <a:rPr lang="en-US" sz="1800" b="0" dirty="0"/>
              <a:t>Research Ecologist</a:t>
            </a:r>
          </a:p>
          <a:p>
            <a:pPr fontAlgn="base">
              <a:spcBef>
                <a:spcPts val="225"/>
              </a:spcBef>
              <a:spcAft>
                <a:spcPts val="1800"/>
              </a:spcAft>
              <a:buClr>
                <a:srgbClr val="FF0000"/>
              </a:buClr>
            </a:pPr>
            <a:r>
              <a:rPr lang="en-US" sz="1800" dirty="0">
                <a:ea typeface="ＭＳ Ｐゴシック"/>
                <a:cs typeface="Arial"/>
              </a:rPr>
              <a:t>Interests: ecosystem restoration, ecological modeling, evaluating environmental effects of USACE projects</a:t>
            </a:r>
          </a:p>
          <a:p>
            <a:pPr fontAlgn="base">
              <a:spcBef>
                <a:spcPts val="225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>
              <a:ea typeface="ＭＳ Ｐゴシック"/>
              <a:cs typeface="Arial"/>
            </a:endParaRPr>
          </a:p>
          <a:p>
            <a:pPr fontAlgn="base">
              <a:spcBef>
                <a:spcPts val="225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1800" dirty="0">
              <a:ea typeface="ＭＳ Ｐゴシック"/>
              <a:cs typeface="Arial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800" b="1" dirty="0">
                <a:latin typeface="+mn-lt"/>
              </a:rPr>
              <a:t>Dr. Kyle McKay, MSc, PhD </a:t>
            </a:r>
            <a:r>
              <a:rPr lang="en-US" sz="1800" dirty="0">
                <a:latin typeface="+mn-lt"/>
              </a:rPr>
              <a:t>– Research Civil Engineer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800" dirty="0">
                <a:ea typeface="ＭＳ Ｐゴシック"/>
                <a:cs typeface="Arial"/>
              </a:rPr>
              <a:t>Interests: effects of water source mgmt., ecosystem restoration, modeling</a:t>
            </a:r>
          </a:p>
          <a:p>
            <a:pPr fontAlgn="base">
              <a:spcBef>
                <a:spcPts val="225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>
              <a:ea typeface="ＭＳ Ｐゴシック"/>
              <a:cs typeface="Arial"/>
            </a:endParaRPr>
          </a:p>
        </p:txBody>
      </p:sp>
      <p:pic>
        <p:nvPicPr>
          <p:cNvPr id="9" name="Picture 8" descr="A person with curly hair&#10;&#10;AI-generated content may be incorrect.">
            <a:extLst>
              <a:ext uri="{FF2B5EF4-FFF2-40B4-BE49-F238E27FC236}">
                <a16:creationId xmlns:a16="http://schemas.microsoft.com/office/drawing/2014/main" id="{73E8D9CC-8F77-5D4D-79C7-EC282253D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25" y="3127159"/>
            <a:ext cx="1371600" cy="164592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C08937D-474E-44B2-9A6B-4CF12DE38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25" y="4993148"/>
            <a:ext cx="1371600" cy="177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12076E-121F-CEEC-7C5F-5A9D25059B5C}"/>
              </a:ext>
            </a:extLst>
          </p:cNvPr>
          <p:cNvSpPr txBox="1"/>
          <p:nvPr/>
        </p:nvSpPr>
        <p:spPr>
          <a:xfrm>
            <a:off x="-1103311" y="160859"/>
            <a:ext cx="5247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Author Bios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7FEF80-DF10-4843-BFF8-869A1CBF45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525" y="1210784"/>
            <a:ext cx="1411111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23B523-46EC-8B86-BD9A-4CF50B451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82BA9B-E5A5-B878-895F-46BB7B034A12}"/>
              </a:ext>
            </a:extLst>
          </p:cNvPr>
          <p:cNvSpPr txBox="1"/>
          <p:nvPr/>
        </p:nvSpPr>
        <p:spPr>
          <a:xfrm>
            <a:off x="128940" y="71915"/>
            <a:ext cx="1173050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/>
              <a:t>Project Context – Coupling Riparian and Stream Processes to Improve Prediction of Freshwater Mussels</a:t>
            </a:r>
          </a:p>
          <a:p>
            <a:pPr algn="ctr"/>
            <a:r>
              <a:rPr lang="en-US" sz="3600" dirty="0">
                <a:latin typeface="Gill Sans Nova Light"/>
                <a:ea typeface="Calibri Light"/>
                <a:cs typeface="Calibri Light"/>
              </a:rPr>
              <a:t>(PI: </a:t>
            </a:r>
            <a:r>
              <a:rPr lang="en-US" sz="3600" dirty="0" err="1">
                <a:latin typeface="Gill Sans Nova Light"/>
                <a:ea typeface="Calibri Light"/>
                <a:cs typeface="Calibri Light"/>
              </a:rPr>
              <a:t>Darixa</a:t>
            </a:r>
            <a:r>
              <a:rPr lang="en-US" sz="3600" dirty="0">
                <a:latin typeface="Gill Sans Nova Light"/>
                <a:ea typeface="Calibri Light"/>
                <a:cs typeface="Calibri Light"/>
              </a:rPr>
              <a:t> Hernandez Abrams)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9442A-AD12-0838-9265-A0E120863DA9}"/>
              </a:ext>
            </a:extLst>
          </p:cNvPr>
          <p:cNvSpPr txBox="1"/>
          <p:nvPr/>
        </p:nvSpPr>
        <p:spPr>
          <a:xfrm>
            <a:off x="304150" y="2260656"/>
            <a:ext cx="6427037" cy="42042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300" dirty="0"/>
              <a:t>Problem Statement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2200" dirty="0">
                <a:latin typeface="Gill Sans Nova Light"/>
                <a:ea typeface="Calibri"/>
                <a:cs typeface="Calibri"/>
              </a:rPr>
              <a:t>Riparian zones provide vital habitat for mussel and fish hosts by controlling erosion, filtering water, moderating hydrology, providing nutrients, and offering shade (Atkinson et al., 2012). 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2200" dirty="0">
                <a:latin typeface="Gill Sans Nova Light"/>
                <a:ea typeface="Calibri"/>
                <a:cs typeface="Calibri"/>
              </a:rPr>
              <a:t>The relationship between riparian ecosystems and mussel populations remains underexplored. </a:t>
            </a:r>
            <a:endParaRPr lang="en-US" sz="2200">
              <a:latin typeface="Gill Sans Nova Light"/>
              <a:ea typeface="Calibri"/>
              <a:cs typeface="Calibri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2200" dirty="0">
                <a:latin typeface="Gill Sans Nova Light"/>
                <a:ea typeface="Calibri"/>
                <a:cs typeface="Calibri"/>
              </a:rPr>
              <a:t>Further R&amp;D is essential to guide riparian habitat management strategies that support freshwater mussel communities.</a:t>
            </a:r>
            <a:endParaRPr lang="en-US" dirty="0">
              <a:latin typeface="Gill Sans Nova Ligh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300" dirty="0"/>
          </a:p>
          <a:p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0704572-783F-5CF9-5EBF-311A8D847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184" y="2260776"/>
            <a:ext cx="5172075" cy="2943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7CF49E-FBAD-B877-3CD0-8F9FF8CAAF96}"/>
              </a:ext>
            </a:extLst>
          </p:cNvPr>
          <p:cNvSpPr txBox="1"/>
          <p:nvPr/>
        </p:nvSpPr>
        <p:spPr>
          <a:xfrm>
            <a:off x="6630323" y="5320666"/>
            <a:ext cx="5606178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500" dirty="0">
                <a:ea typeface="Calibri"/>
                <a:cs typeface="Calibri"/>
              </a:rPr>
              <a:t>Conceptual model of riparian zone functions</a:t>
            </a:r>
          </a:p>
          <a:p>
            <a:pPr algn="ctr"/>
            <a:r>
              <a:rPr lang="en-US" sz="1500" dirty="0">
                <a:ea typeface="Calibri"/>
                <a:cs typeface="Calibri"/>
              </a:rPr>
              <a:t> (Wiest et al. in review)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874645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B807A-AC26-8D62-413C-724C59DFD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A7F269-E494-266E-03DA-BFE3E8172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76EB2-1CD5-4C9A-5B6A-36327225F159}"/>
              </a:ext>
            </a:extLst>
          </p:cNvPr>
          <p:cNvSpPr txBox="1"/>
          <p:nvPr/>
        </p:nvSpPr>
        <p:spPr>
          <a:xfrm>
            <a:off x="-2641" y="166387"/>
            <a:ext cx="10107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Introduction: Why River Temperature Matters</a:t>
            </a:r>
          </a:p>
          <a:p>
            <a:pPr algn="ctr"/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9237F-5B64-72EB-C0C5-29FC7448E921}"/>
              </a:ext>
            </a:extLst>
          </p:cNvPr>
          <p:cNvSpPr txBox="1"/>
          <p:nvPr/>
        </p:nvSpPr>
        <p:spPr>
          <a:xfrm>
            <a:off x="64261" y="955379"/>
            <a:ext cx="368948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500" dirty="0"/>
              <a:t>High influence on structure and function of freshwater ecosystems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5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500" dirty="0"/>
              <a:t>Driven by complex interactions (air temp, streamflow, groundwater, radiation, vegetation, climate…)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300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66D556-7502-2541-832A-09FEC03E0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453" y="1086792"/>
            <a:ext cx="3619143" cy="54287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B56D58-D84F-BCB3-E9C3-986204354A51}"/>
              </a:ext>
            </a:extLst>
          </p:cNvPr>
          <p:cNvSpPr txBox="1"/>
          <p:nvPr/>
        </p:nvSpPr>
        <p:spPr>
          <a:xfrm>
            <a:off x="8065365" y="1170823"/>
            <a:ext cx="361914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500" dirty="0"/>
              <a:t>Growing influence of anthropogenic stressors (land use changes, water extraction, greenhouse gases impoundments…)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5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500" dirty="0"/>
              <a:t>However, receives less attention than hydrology/hydraulic studies</a:t>
            </a:r>
          </a:p>
        </p:txBody>
      </p:sp>
    </p:spTree>
    <p:extLst>
      <p:ext uri="{BB962C8B-B14F-4D97-AF65-F5344CB8AC3E}">
        <p14:creationId xmlns:p14="http://schemas.microsoft.com/office/powerpoint/2010/main" val="263125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5EFB2F-608C-A4D9-3527-32496A6E5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24C332-0A4F-4F0B-BD78-1472CB93671C}"/>
              </a:ext>
            </a:extLst>
          </p:cNvPr>
          <p:cNvSpPr txBox="1"/>
          <p:nvPr/>
        </p:nvSpPr>
        <p:spPr>
          <a:xfrm>
            <a:off x="325315" y="326030"/>
            <a:ext cx="6105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Tech Note Purpose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3BAE9B-4105-83D6-094F-247013F46904}"/>
              </a:ext>
            </a:extLst>
          </p:cNvPr>
          <p:cNvSpPr txBox="1"/>
          <p:nvPr/>
        </p:nvSpPr>
        <p:spPr>
          <a:xfrm>
            <a:off x="325315" y="1710228"/>
            <a:ext cx="1168990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dirty="0">
                <a:ea typeface="Calibri"/>
                <a:cs typeface="Calibri"/>
              </a:rPr>
              <a:t>Discuss thermal regime drivers and ecological effects</a:t>
            </a:r>
          </a:p>
          <a:p>
            <a:pPr marL="457200" indent="-457200">
              <a:buFont typeface="+mj-lt"/>
              <a:buAutoNum type="arabicPeriod"/>
            </a:pPr>
            <a:endParaRPr lang="en-US" sz="2500" dirty="0"/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ea typeface="Calibri"/>
                <a:cs typeface="Calibri"/>
              </a:rPr>
              <a:t>Provide guidance on existing thermal modeling tools when applied within ecological frameworks</a:t>
            </a:r>
          </a:p>
          <a:p>
            <a:pPr marL="457200" indent="-457200">
              <a:buFont typeface="+mj-lt"/>
              <a:buAutoNum type="arabicPeriod"/>
            </a:pPr>
            <a:endParaRPr lang="en-US" sz="2500" dirty="0">
              <a:ea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ea typeface="Calibri"/>
                <a:cs typeface="Calibri"/>
              </a:rPr>
              <a:t>Demonstrate the application of thermal modeling through a case study on the Upper San Saba River</a:t>
            </a:r>
          </a:p>
        </p:txBody>
      </p:sp>
    </p:spTree>
    <p:extLst>
      <p:ext uri="{BB962C8B-B14F-4D97-AF65-F5344CB8AC3E}">
        <p14:creationId xmlns:p14="http://schemas.microsoft.com/office/powerpoint/2010/main" val="158073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132B04-F6E9-EA63-E1D3-B45F8A291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FE6A01-F7A7-3F6C-7014-949F0B6B1E92}"/>
              </a:ext>
            </a:extLst>
          </p:cNvPr>
          <p:cNvSpPr txBox="1"/>
          <p:nvPr/>
        </p:nvSpPr>
        <p:spPr>
          <a:xfrm>
            <a:off x="190145" y="114438"/>
            <a:ext cx="6105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Thermal Regime Drivers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C3362-F001-0694-F39C-6347D5469A2C}"/>
              </a:ext>
            </a:extLst>
          </p:cNvPr>
          <p:cNvSpPr txBox="1"/>
          <p:nvPr/>
        </p:nvSpPr>
        <p:spPr>
          <a:xfrm>
            <a:off x="190144" y="917495"/>
            <a:ext cx="6919957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Three major physical processes</a:t>
            </a:r>
          </a:p>
          <a:p>
            <a:endParaRPr lang="en-US" sz="2500" dirty="0"/>
          </a:p>
          <a:p>
            <a:pPr marL="457200" indent="-457200">
              <a:buAutoNum type="arabicPeriod"/>
            </a:pPr>
            <a:r>
              <a:rPr lang="en-US" sz="2500" dirty="0"/>
              <a:t>Advection and dispersion mechanisms – inflow and outflow processes (e.g., upstream temp delivery, tributaries or groundwater inputs</a:t>
            </a:r>
          </a:p>
          <a:p>
            <a:pPr marL="457200" indent="-457200">
              <a:buAutoNum type="arabicPeriod"/>
            </a:pPr>
            <a:endParaRPr lang="en-US" sz="2500" dirty="0"/>
          </a:p>
          <a:p>
            <a:pPr marL="457200" indent="-457200">
              <a:buAutoNum type="arabicPeriod"/>
            </a:pPr>
            <a:r>
              <a:rPr lang="en-US" sz="2500" dirty="0"/>
              <a:t>Stream-atmospheric interactions – solar and long wave radiation (e.g., topographic shading, reflectance or absorption, riparian shading)</a:t>
            </a:r>
          </a:p>
          <a:p>
            <a:pPr marL="457200" indent="-457200">
              <a:buAutoNum type="arabicPeriod"/>
            </a:pPr>
            <a:endParaRPr lang="en-US" sz="2500" dirty="0"/>
          </a:p>
          <a:p>
            <a:pPr marL="457200" indent="-457200">
              <a:buAutoNum type="arabicPeriod"/>
            </a:pPr>
            <a:r>
              <a:rPr lang="en-US" sz="2500" dirty="0"/>
              <a:t>Conduction of ground temperatures –</a:t>
            </a:r>
          </a:p>
          <a:p>
            <a:r>
              <a:rPr lang="en-US" sz="2500" dirty="0"/>
              <a:t>       hyporheic exchange and bed friction </a:t>
            </a:r>
          </a:p>
          <a:p>
            <a:r>
              <a:rPr lang="en-US" sz="2500" dirty="0"/>
              <a:t>       regulating temperatures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D78120-4D5C-3988-B7DD-1DE01A014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084" y="699213"/>
            <a:ext cx="4737003" cy="41578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76A99B-AD74-F823-56D7-B8682484A409}"/>
              </a:ext>
            </a:extLst>
          </p:cNvPr>
          <p:cNvSpPr txBox="1"/>
          <p:nvPr/>
        </p:nvSpPr>
        <p:spPr>
          <a:xfrm>
            <a:off x="7110101" y="4939666"/>
            <a:ext cx="56061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500" dirty="0">
                <a:ea typeface="Calibri"/>
                <a:cs typeface="Calibri"/>
              </a:rPr>
              <a:t>Conceptual model of riverine thermal regimes</a:t>
            </a:r>
          </a:p>
          <a:p>
            <a:pPr marL="0" indent="0" algn="ctr">
              <a:buNone/>
            </a:pPr>
            <a:r>
              <a:rPr lang="en-US" sz="1500" dirty="0">
                <a:ea typeface="Calibri"/>
                <a:cs typeface="Calibri"/>
              </a:rPr>
              <a:t> (Leach et al. 2023)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74966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65388B-4835-A3D8-19BD-2D9D746A9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83745-5F93-EFAE-43AD-81B4C3E1A700}"/>
              </a:ext>
            </a:extLst>
          </p:cNvPr>
          <p:cNvSpPr txBox="1"/>
          <p:nvPr/>
        </p:nvSpPr>
        <p:spPr>
          <a:xfrm>
            <a:off x="190144" y="114438"/>
            <a:ext cx="671485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/>
              <a:t>Ecological Effects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752DB61-4057-0186-BE55-1A1ACCD05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4452724"/>
              </p:ext>
            </p:extLst>
          </p:nvPr>
        </p:nvGraphicFramePr>
        <p:xfrm>
          <a:off x="2141243" y="914400"/>
          <a:ext cx="8311168" cy="5764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555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76DBA0-9710-429B-62C7-32CC0889E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C89E2-0662-7FA9-9CF0-E7D1A7D70240}"/>
              </a:ext>
            </a:extLst>
          </p:cNvPr>
          <p:cNvSpPr txBox="1"/>
          <p:nvPr/>
        </p:nvSpPr>
        <p:spPr>
          <a:xfrm>
            <a:off x="190145" y="114438"/>
            <a:ext cx="6105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Thermal Modeling in Ecology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4E46AFE-52FF-49D7-ABB6-93FCFEED2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90" y="17770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7222597-E669-4EE4-B26E-B74B61B3B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736" y="17895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22C8925-44B6-4EC6-B91C-1D76B69A8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25" y="2355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4">
            <a:extLst>
              <a:ext uri="{FF2B5EF4-FFF2-40B4-BE49-F238E27FC236}">
                <a16:creationId xmlns:a16="http://schemas.microsoft.com/office/drawing/2014/main" id="{CEB50073-34FA-4AD0-ABBA-25232E40F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45" y="1555544"/>
            <a:ext cx="6105970" cy="432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Key driver of freshwater ecosystem processes and species physiology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en-US" alt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Historically less studied than other water quality variables like sediment or nutrients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en-US" alt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Renewed interest due to climate change and human impacts (e.g. dams, land use)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en-US" alt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Advances in technology now enable better monitoring and modeling across scales</a:t>
            </a:r>
          </a:p>
        </p:txBody>
      </p:sp>
      <p:pic>
        <p:nvPicPr>
          <p:cNvPr id="1026" name="Picture 2" descr="River temperature modelling: A review of process-based approaches and  future directions - ScienceDirect">
            <a:extLst>
              <a:ext uri="{FF2B5EF4-FFF2-40B4-BE49-F238E27FC236}">
                <a16:creationId xmlns:a16="http://schemas.microsoft.com/office/drawing/2014/main" id="{CA90A866-3774-49FF-8C3A-D434C1CCD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889" y="2049906"/>
            <a:ext cx="5550966" cy="301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CC0A23-76E0-431F-AEFC-39E2F515A110}"/>
              </a:ext>
            </a:extLst>
          </p:cNvPr>
          <p:cNvSpPr txBox="1"/>
          <p:nvPr/>
        </p:nvSpPr>
        <p:spPr>
          <a:xfrm>
            <a:off x="6395677" y="5097911"/>
            <a:ext cx="56061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500" dirty="0">
                <a:ea typeface="Calibri"/>
                <a:cs typeface="Calibri"/>
              </a:rPr>
              <a:t>Basin controls on river water temperature heterogeneity across multiple scales (Dugdale et al. 2017)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36492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76DBA0-9710-429B-62C7-32CC0889E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C89E2-0662-7FA9-9CF0-E7D1A7D70240}"/>
              </a:ext>
            </a:extLst>
          </p:cNvPr>
          <p:cNvSpPr txBox="1"/>
          <p:nvPr/>
        </p:nvSpPr>
        <p:spPr>
          <a:xfrm>
            <a:off x="190145" y="114438"/>
            <a:ext cx="6105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Thermal Modeling in Ecology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4E46AFE-52FF-49D7-ABB6-93FCFEED2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90" y="17770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7222597-E669-4EE4-B26E-B74B61B3B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736" y="17895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22C8925-44B6-4EC6-B91C-1D76B69A8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25" y="2355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1F246CD-6963-4ED4-9A83-20476A706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448950"/>
              </p:ext>
            </p:extLst>
          </p:nvPr>
        </p:nvGraphicFramePr>
        <p:xfrm>
          <a:off x="157451" y="1691640"/>
          <a:ext cx="6622489" cy="392903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90372">
                  <a:extLst>
                    <a:ext uri="{9D8B030D-6E8A-4147-A177-3AD203B41FA5}">
                      <a16:colId xmlns:a16="http://schemas.microsoft.com/office/drawing/2014/main" val="3077039760"/>
                    </a:ext>
                  </a:extLst>
                </a:gridCol>
                <a:gridCol w="1226388">
                  <a:extLst>
                    <a:ext uri="{9D8B030D-6E8A-4147-A177-3AD203B41FA5}">
                      <a16:colId xmlns:a16="http://schemas.microsoft.com/office/drawing/2014/main" val="889679969"/>
                    </a:ext>
                  </a:extLst>
                </a:gridCol>
                <a:gridCol w="1780927">
                  <a:extLst>
                    <a:ext uri="{9D8B030D-6E8A-4147-A177-3AD203B41FA5}">
                      <a16:colId xmlns:a16="http://schemas.microsoft.com/office/drawing/2014/main" val="2658987539"/>
                    </a:ext>
                  </a:extLst>
                </a:gridCol>
                <a:gridCol w="1173065">
                  <a:extLst>
                    <a:ext uri="{9D8B030D-6E8A-4147-A177-3AD203B41FA5}">
                      <a16:colId xmlns:a16="http://schemas.microsoft.com/office/drawing/2014/main" val="3114831026"/>
                    </a:ext>
                  </a:extLst>
                </a:gridCol>
                <a:gridCol w="1151737">
                  <a:extLst>
                    <a:ext uri="{9D8B030D-6E8A-4147-A177-3AD203B41FA5}">
                      <a16:colId xmlns:a16="http://schemas.microsoft.com/office/drawing/2014/main" val="4091448476"/>
                    </a:ext>
                  </a:extLst>
                </a:gridCol>
              </a:tblGrid>
              <a:tr h="45431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Model Type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Examples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Intended Application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Data Inputs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Outputs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837889"/>
                  </a:ext>
                </a:extLst>
              </a:tr>
              <a:tr h="154466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Deterministic / Process-Based 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HEC-RAS, CE-QUAL-W2,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ClearWater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-Riverine 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Scenario modeling; habitat suitability; process understanding 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Air temp, solar radiation, riparian shade, streamflow, meteorological data 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Temp profiles (1D/2D); </a:t>
                      </a:r>
                      <a:r>
                        <a:rPr lang="fr-FR" sz="1400" b="0" dirty="0" err="1">
                          <a:solidFill>
                            <a:schemeClr val="tx1"/>
                          </a:solidFill>
                          <a:effectLst/>
                        </a:rPr>
                        <a:t>energy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 fluxes </a:t>
                      </a:r>
                      <a:endParaRPr lang="fr-FR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975237"/>
                  </a:ext>
                </a:extLst>
              </a:tr>
              <a:tr h="6360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Stochastic 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Time-series, ARIMA 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Predicting daily/seasonal trends with minimal input 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Air temp; historical water temp 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Daily/seasonal temp predictions 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149817"/>
                  </a:ext>
                </a:extLst>
              </a:tr>
              <a:tr h="81776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Regression / Statistical 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Linear regression, ANN, k-NN 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Screening analysis; broad-scale habitat assessments 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Air temp, riparian cover, discharge 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Site-specific temp estimates 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1773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D250023-B289-48CC-9E6C-4719EB5A6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937833"/>
              </p:ext>
            </p:extLst>
          </p:nvPr>
        </p:nvGraphicFramePr>
        <p:xfrm>
          <a:off x="6884020" y="1691640"/>
          <a:ext cx="5150529" cy="392903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16843">
                  <a:extLst>
                    <a:ext uri="{9D8B030D-6E8A-4147-A177-3AD203B41FA5}">
                      <a16:colId xmlns:a16="http://schemas.microsoft.com/office/drawing/2014/main" val="1168589235"/>
                    </a:ext>
                  </a:extLst>
                </a:gridCol>
                <a:gridCol w="1716843">
                  <a:extLst>
                    <a:ext uri="{9D8B030D-6E8A-4147-A177-3AD203B41FA5}">
                      <a16:colId xmlns:a16="http://schemas.microsoft.com/office/drawing/2014/main" val="1972183581"/>
                    </a:ext>
                  </a:extLst>
                </a:gridCol>
                <a:gridCol w="1716843">
                  <a:extLst>
                    <a:ext uri="{9D8B030D-6E8A-4147-A177-3AD203B41FA5}">
                      <a16:colId xmlns:a16="http://schemas.microsoft.com/office/drawing/2014/main" val="1730721692"/>
                    </a:ext>
                  </a:extLst>
                </a:gridCol>
              </a:tblGrid>
              <a:tr h="37172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Model Type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Advantages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Limitations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321007"/>
                  </a:ext>
                </a:extLst>
              </a:tr>
              <a:tr h="122106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Deterministic / Process-Based 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Mechanistic insight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Scenario evaluation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High spatial/temporal resolution 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Data-intensive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Requires calibration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Complex implementation 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973567"/>
                  </a:ext>
                </a:extLst>
              </a:tr>
              <a:tr h="111517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Stochastic 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Efficient with minimal data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Good for long-term time series analysis 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Lacks process detail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Not suitable for novel scenarios 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460652"/>
                  </a:ext>
                </a:extLst>
              </a:tr>
              <a:tr h="122106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Regression / Statistical 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Fast to implement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Low data requirement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Works well at large scale 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Weak transferability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No mechanistic interpretation 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0546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FECB0D2-13E4-2F31-3A6B-912041B79482}"/>
              </a:ext>
            </a:extLst>
          </p:cNvPr>
          <p:cNvSpPr txBox="1"/>
          <p:nvPr/>
        </p:nvSpPr>
        <p:spPr>
          <a:xfrm>
            <a:off x="3347208" y="5837150"/>
            <a:ext cx="5606178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500" dirty="0">
                <a:ea typeface="Calibri"/>
                <a:cs typeface="Calibri"/>
              </a:rPr>
              <a:t>Comparisons of thermal model types for riverine systems</a:t>
            </a:r>
            <a:endParaRPr lang="en-US" dirty="0"/>
          </a:p>
          <a:p>
            <a:pPr algn="ctr"/>
            <a:r>
              <a:rPr lang="en-US" sz="1500" dirty="0">
                <a:ea typeface="Calibri"/>
                <a:cs typeface="Calibri"/>
              </a:rPr>
              <a:t> (Wiest et al. forthcoming)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42198341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64407_win32_SD_v20" id="{3EA9D323-E7D5-42E3-83AA-4E89B21FB6B6}" vid="{BDF16A16-3A0E-4332-958C-C5797045A0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DFC2985D9D84E890B2001DC35A82C" ma:contentTypeVersion="4" ma:contentTypeDescription="Create a new document." ma:contentTypeScope="" ma:versionID="59fbfba7c82b17ea8981d91c65c0721d">
  <xsd:schema xmlns:xsd="http://www.w3.org/2001/XMLSchema" xmlns:xs="http://www.w3.org/2001/XMLSchema" xmlns:p="http://schemas.microsoft.com/office/2006/metadata/properties" xmlns:ns2="49f9d75f-735b-4fdf-9fb4-b3dc36d6ec25" targetNamespace="http://schemas.microsoft.com/office/2006/metadata/properties" ma:root="true" ma:fieldsID="94b0198bc1b0ce1ec6b8f208082544f8" ns2:_="">
    <xsd:import namespace="49f9d75f-735b-4fdf-9fb4-b3dc36d6ec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f9d75f-735b-4fdf-9fb4-b3dc36d6ec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DF9CEC-52C2-4D14-B2F5-11176002A8B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265E0EC9-F1B0-41DF-B64A-F2AB7B7765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f9d75f-735b-4fdf-9fb4-b3dc36d6ec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{9DAE3825-F400-45F6-B053-D4749B85DC70}tf11964407_win32</Template>
  <TotalTime>2156</TotalTime>
  <Words>1248</Words>
  <Application>Microsoft Office PowerPoint</Application>
  <PresentationFormat>Widescreen</PresentationFormat>
  <Paragraphs>248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Gill Sans Nova Light</vt:lpstr>
      <vt:lpstr>Sagona Book</vt:lpstr>
      <vt:lpstr>Segoe UI</vt:lpstr>
      <vt:lpstr>Times New Roman</vt:lpstr>
      <vt:lpstr>Wingdings</vt:lpstr>
      <vt:lpstr>Custom</vt:lpstr>
      <vt:lpstr>Predicting Riverine Temperature to Inform Ecological Analysis Samantha Wiest, Darixa Hernandez-Abrams, S. Kyle McKay  ANSRP Webinar Presenter: Samantha Wiest U.S. Army Engineer Research and Development Center (ERDC) Environmental Laboratory (EL) samantha.r.wiest@erdc.dren.mil  July 16,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Riverine Temperature to Inform Ecological Analysis Samantha Wiest, Darixa Hernandez-Abrams, S. Kyle McKay  ANSRP Webinar Presenter: Samantha Wiest U.S. Army Engineer Research and Development Center (ERDC) Environmental Laboratory (EL) samantha.r.wiest@erdc.dren.mil  July 16, 2025</dc:title>
  <dc:creator>Hernandez Abrams, Darixa D CIV USARMY CEERD-EL (USA)</dc:creator>
  <cp:lastModifiedBy>Wiest, Sam R</cp:lastModifiedBy>
  <cp:revision>127</cp:revision>
  <dcterms:created xsi:type="dcterms:W3CDTF">2025-07-14T15:51:24Z</dcterms:created>
  <dcterms:modified xsi:type="dcterms:W3CDTF">2025-07-16T17:33:42Z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0x010100CF1DFC2985D9D84E890B2001DC35A82C</vt:lpwstr>
  </property>
  <property fmtid="{D5CDD505-2E9C-101B-9397-08002B2CF9AE}" pid="3" name="MediaServiceImageTags">
    <vt:lpwstr/>
  </property>
</Properties>
</file>